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iA2G415aeD55fP0EfI137iQpts8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052B37-C278-484B-B876-689AF1DAE6EA}" v="2" dt="2024-12-16T20:55:13.3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82" d="100"/>
          <a:sy n="82" d="100"/>
        </p:scale>
        <p:origin x="64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B6052B37-C278-484B-B876-689AF1DAE6EA}"/>
    <pc:docChg chg="custSel modSld modMainMaster">
      <pc:chgData name="Sally North" userId="52e2d7fe0a4c5456" providerId="LiveId" clId="{B6052B37-C278-484B-B876-689AF1DAE6EA}" dt="2024-12-16T20:55:13.347" v="5"/>
      <pc:docMkLst>
        <pc:docMk/>
      </pc:docMkLst>
      <pc:sldChg chg="delSp mod">
        <pc:chgData name="Sally North" userId="52e2d7fe0a4c5456" providerId="LiveId" clId="{B6052B37-C278-484B-B876-689AF1DAE6EA}" dt="2024-12-16T20:55:01.058" v="1" actId="478"/>
        <pc:sldMkLst>
          <pc:docMk/>
          <pc:sldMk cId="0" sldId="256"/>
        </pc:sldMkLst>
        <pc:spChg chg="del">
          <ac:chgData name="Sally North" userId="52e2d7fe0a4c5456" providerId="LiveId" clId="{B6052B37-C278-484B-B876-689AF1DAE6EA}" dt="2024-12-16T20:55:01.058" v="1" actId="478"/>
          <ac:spMkLst>
            <pc:docMk/>
            <pc:sldMk cId="0" sldId="256"/>
            <ac:spMk id="89" creationId="{00000000-0000-0000-0000-000000000000}"/>
          </ac:spMkLst>
        </pc:spChg>
        <pc:picChg chg="del">
          <ac:chgData name="Sally North" userId="52e2d7fe0a4c5456" providerId="LiveId" clId="{B6052B37-C278-484B-B876-689AF1DAE6EA}" dt="2024-12-16T20:54:58.923" v="0" actId="478"/>
          <ac:picMkLst>
            <pc:docMk/>
            <pc:sldMk cId="0" sldId="256"/>
            <ac:picMk id="90" creationId="{00000000-0000-0000-0000-000000000000}"/>
          </ac:picMkLst>
        </pc:picChg>
      </pc:sldChg>
      <pc:sldChg chg="modSp mod">
        <pc:chgData name="Sally North" userId="52e2d7fe0a4c5456" providerId="LiveId" clId="{B6052B37-C278-484B-B876-689AF1DAE6EA}" dt="2024-12-16T20:55:08.013" v="3" actId="27636"/>
        <pc:sldMkLst>
          <pc:docMk/>
          <pc:sldMk cId="0" sldId="275"/>
        </pc:sldMkLst>
        <pc:spChg chg="mod">
          <ac:chgData name="Sally North" userId="52e2d7fe0a4c5456" providerId="LiveId" clId="{B6052B37-C278-484B-B876-689AF1DAE6EA}" dt="2024-12-16T20:55:08.013" v="3" actId="27636"/>
          <ac:spMkLst>
            <pc:docMk/>
            <pc:sldMk cId="0" sldId="275"/>
            <ac:spMk id="243" creationId="{00000000-0000-0000-0000-000000000000}"/>
          </ac:spMkLst>
        </pc:spChg>
      </pc:sldChg>
      <pc:sldMasterChg chg="modSldLayout">
        <pc:chgData name="Sally North" userId="52e2d7fe0a4c5456" providerId="LiveId" clId="{B6052B37-C278-484B-B876-689AF1DAE6EA}" dt="2024-12-16T20:55:13.347" v="5"/>
        <pc:sldMasterMkLst>
          <pc:docMk/>
          <pc:sldMasterMk cId="0" sldId="2147483648"/>
        </pc:sldMasterMkLst>
        <pc:sldLayoutChg chg="addSp modSp">
          <pc:chgData name="Sally North" userId="52e2d7fe0a4c5456" providerId="LiveId" clId="{B6052B37-C278-484B-B876-689AF1DAE6EA}" dt="2024-12-16T20:55:07.949" v="2"/>
          <pc:sldLayoutMkLst>
            <pc:docMk/>
            <pc:sldMasterMk cId="0" sldId="2147483648"/>
            <pc:sldLayoutMk cId="0" sldId="2147483649"/>
          </pc:sldLayoutMkLst>
          <pc:spChg chg="add mod">
            <ac:chgData name="Sally North" userId="52e2d7fe0a4c5456" providerId="LiveId" clId="{B6052B37-C278-484B-B876-689AF1DAE6EA}" dt="2024-12-16T20:55:07.949" v="2"/>
            <ac:spMkLst>
              <pc:docMk/>
              <pc:sldMasterMk cId="0" sldId="2147483648"/>
              <pc:sldLayoutMk cId="0" sldId="2147483649"/>
              <ac:spMk id="2" creationId="{30694619-9694-B845-13D3-D7E6C135928D}"/>
            </ac:spMkLst>
          </pc:spChg>
          <pc:picChg chg="add mod">
            <ac:chgData name="Sally North" userId="52e2d7fe0a4c5456" providerId="LiveId" clId="{B6052B37-C278-484B-B876-689AF1DAE6EA}" dt="2024-12-16T20:55:07.949" v="2"/>
            <ac:picMkLst>
              <pc:docMk/>
              <pc:sldMasterMk cId="0" sldId="2147483648"/>
              <pc:sldLayoutMk cId="0" sldId="2147483649"/>
              <ac:picMk id="3" creationId="{9945EE0E-082C-CD5E-5CA5-B8DE291F2060}"/>
            </ac:picMkLst>
          </pc:picChg>
        </pc:sldLayoutChg>
        <pc:sldLayoutChg chg="addSp modSp">
          <pc:chgData name="Sally North" userId="52e2d7fe0a4c5456" providerId="LiveId" clId="{B6052B37-C278-484B-B876-689AF1DAE6EA}" dt="2024-12-16T20:55:13.347" v="5"/>
          <pc:sldLayoutMkLst>
            <pc:docMk/>
            <pc:sldMasterMk cId="0" sldId="2147483648"/>
            <pc:sldLayoutMk cId="0" sldId="2147483650"/>
          </pc:sldLayoutMkLst>
          <pc:spChg chg="add mod">
            <ac:chgData name="Sally North" userId="52e2d7fe0a4c5456" providerId="LiveId" clId="{B6052B37-C278-484B-B876-689AF1DAE6EA}" dt="2024-12-16T20:55:13.347" v="5"/>
            <ac:spMkLst>
              <pc:docMk/>
              <pc:sldMasterMk cId="0" sldId="2147483648"/>
              <pc:sldLayoutMk cId="0" sldId="2147483650"/>
              <ac:spMk id="2" creationId="{BE07FB4E-974E-3BB8-CCD5-EA12B3B437F7}"/>
            </ac:spMkLst>
          </pc:spChg>
          <pc:picChg chg="add mod">
            <ac:chgData name="Sally North" userId="52e2d7fe0a4c5456" providerId="LiveId" clId="{B6052B37-C278-484B-B876-689AF1DAE6EA}" dt="2024-12-16T20:55:13.347" v="5"/>
            <ac:picMkLst>
              <pc:docMk/>
              <pc:sldMasterMk cId="0" sldId="2147483648"/>
              <pc:sldLayoutMk cId="0" sldId="2147483650"/>
              <ac:picMk id="3" creationId="{9945EE0E-082C-CD5E-5CA5-B8DE291F2060}"/>
            </ac:picMkLst>
          </pc:picChg>
        </pc:sldLayoutChg>
        <pc:sldLayoutChg chg="delSp mod">
          <pc:chgData name="Sally North" userId="52e2d7fe0a4c5456" providerId="LiveId" clId="{B6052B37-C278-484B-B876-689AF1DAE6EA}" dt="2024-12-16T20:55:10.696" v="4" actId="478"/>
          <pc:sldLayoutMkLst>
            <pc:docMk/>
            <pc:sldMasterMk cId="0" sldId="2147483648"/>
            <pc:sldLayoutMk cId="0" sldId="2147483651"/>
          </pc:sldLayoutMkLst>
          <pc:picChg chg="del">
            <ac:chgData name="Sally North" userId="52e2d7fe0a4c5456" providerId="LiveId" clId="{B6052B37-C278-484B-B876-689AF1DAE6EA}" dt="2024-12-16T20:55:10.696" v="4" actId="478"/>
            <ac:picMkLst>
              <pc:docMk/>
              <pc:sldMasterMk cId="0" sldId="2147483648"/>
              <pc:sldLayoutMk cId="0" sldId="2147483651"/>
              <ac:picMk id="28"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9" name="Google Shape;159;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Additionally, the word ‘sustainable’ often appears prior to the word agriculture implying that the resources will occur more than once, such as more than one crop of wheat or more than a generation of raising animals. </a:t>
            </a:r>
            <a:endParaRPr/>
          </a:p>
        </p:txBody>
      </p:sp>
      <p:sp>
        <p:nvSpPr>
          <p:cNvPr id="160" name="Google Shape;160;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‘Tragedy of the Commons’ overuse of natural resources can result in the loss of viable land. For example, Walker and Meyers (2004) highlighted the detrimental effects of agricultural overharvesting, causing natural salt levels to rise to the surface from hidden water tables below, only to destroy the natural bio and eco-systems on the surface that cannot be easily (if at all) be reversed in the USA. Kroon et al. (2016) highlighted land-based run-off pollution is causing irreversible damage that is detrimental to the resilience and health of the Great Barrier Reef in Australia, in addition to reef bleaching through climate change. In Europe, some agricultural practices appear to be disproportionate by economic factors, leading to poor agricultural decisions and depletion in harvest capacity or abandonment of land (Strijker, 2005). In Sumatra, Indonesia, ‘millions of hectares of pristine tropical rainforest were destroyed in 2018, according to satellite analysis, with beef, chocolate and palm oil among the main causes’ argued Carrington (2019: 1). Africa and South America also have their own but similar agricultural challenges.</a:t>
            </a:r>
            <a:endParaRPr/>
          </a:p>
        </p:txBody>
      </p:sp>
      <p:sp>
        <p:nvSpPr>
          <p:cNvPr id="168" name="Google Shape;168;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5" name="Google Shape;175;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Case Study:</a:t>
            </a:r>
            <a:endParaRPr/>
          </a:p>
          <a:p>
            <a:pPr marL="0" lvl="0" indent="0" algn="l" rtl="0">
              <a:spcBef>
                <a:spcPts val="0"/>
              </a:spcBef>
              <a:spcAft>
                <a:spcPts val="0"/>
              </a:spcAft>
              <a:buNone/>
            </a:pPr>
            <a:r>
              <a:rPr lang="en-AU"/>
              <a:t>Haralambopoulos and Pizam (1996: 503) investigated the impacts of tourism, as perceived by the residents of Pythagorion, a well-established tourism destination on the Greek island of Samos. Interviews conducted with heads of households revealed that residents not only supported the current magnitude of the tourism industry but also favoured its expansion. Despite this, the respondents identified a number of negative tourism impacts, which, in their opinion, affected the town. These impacts included high prices, drug addiction, vandalism, brawls, sexual harassment and crimes. The study reconfirmed that those respondents who were economically dependent on tourism had more positive attitudes towards the industry than those who were not dependent on it.</a:t>
            </a:r>
            <a:endParaRPr/>
          </a:p>
          <a:p>
            <a:pPr marL="0" lvl="0" indent="0" algn="l" rtl="0">
              <a:spcBef>
                <a:spcPts val="0"/>
              </a:spcBef>
              <a:spcAft>
                <a:spcPts val="0"/>
              </a:spcAft>
              <a:buNone/>
            </a:pPr>
            <a:endParaRPr/>
          </a:p>
        </p:txBody>
      </p:sp>
      <p:sp>
        <p:nvSpPr>
          <p:cNvPr id="176" name="Google Shape;176;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 name="Google Shape;183;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Case Study:</a:t>
            </a:r>
            <a:endParaRPr/>
          </a:p>
          <a:p>
            <a:pPr marL="0" lvl="0" indent="0" algn="l" rtl="0">
              <a:spcBef>
                <a:spcPts val="0"/>
              </a:spcBef>
              <a:spcAft>
                <a:spcPts val="0"/>
              </a:spcAft>
              <a:buNone/>
            </a:pPr>
            <a:r>
              <a:rPr lang="en-AU"/>
              <a:t>Vietnam is an example of a country that has re-invented wartime and conflict sites as a tourism experience that entice comparatively large tourist visitation. There are many locations that have been war afflicted. Some of the main sites popular for international tourists include the Cu Chi tunnels, Reunification Place, Ap Bac Battlefield, Ben Het Special Forces Camp, the Demilitarised Zone in Quang Tri province, Hue Citadel, Vinh Long Army Airfield and Long Tan battlefield. These all involve conflicts at individual locations and have a rich and well-documented history of events. Other wartime experiences include manmade structures such as the Vietnam War Museum, My Son temple precinct and the Hoa Lo Prison. These sites reflect the effects of war, however, may not have formed part of any major battle although still contribute to Vietnam’s wartime heritage.</a:t>
            </a:r>
            <a:endParaRPr/>
          </a:p>
        </p:txBody>
      </p:sp>
      <p:sp>
        <p:nvSpPr>
          <p:cNvPr id="184" name="Google Shape;184;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In either case, it is up to humans to come up with solutions (Vorosmarty et al., 2000).</a:t>
            </a:r>
            <a:endParaRPr/>
          </a:p>
        </p:txBody>
      </p:sp>
      <p:sp>
        <p:nvSpPr>
          <p:cNvPr id="192" name="Google Shape;192;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9" name="Google Shape;199;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7" name="Google Shape;207;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 name="Google Shape;208;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5" name="Google Shape;215;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6" name="Google Shape;216;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5" name="Google Shape;225;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3" name="Google Shape;233;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0" name="Google Shape;240;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a:t>
            </a:r>
            <a:endParaRPr/>
          </a:p>
        </p:txBody>
      </p:sp>
      <p:sp>
        <p:nvSpPr>
          <p:cNvPr id="103" name="Google Shape;10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Plausible futures fits within the realm of future studies that is considered an under-researched area in tourism (Frost et al., 2014). Authors such as Amelung and Viner (2006), Walton (2008), Bergman et al. (2010), Yeoman (2013) and Postma et al. (2017) have all undertaken research in this area. </a:t>
            </a:r>
            <a:endParaRPr/>
          </a:p>
        </p:txBody>
      </p:sp>
      <p:sp>
        <p:nvSpPr>
          <p:cNvPr id="111" name="Google Shape;11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When evaluating natural resources required for the tourism, hospitality and events sectors, studies have been heavily reliant on demand and supply factors in terms of visitors, commercial businesses, governments and non-government entities (Clawson and Knetsch, 1963). </a:t>
            </a:r>
            <a:endParaRPr/>
          </a:p>
        </p:txBody>
      </p:sp>
      <p:sp>
        <p:nvSpPr>
          <p:cNvPr id="119" name="Google Shape;119;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To capitalise on these riches, Acar (2017: 2) argued that some countries have benefited economically by taking advantage of these resources such as Australia, Canada, Kuwait, United Arab Emirates, Norway and Botswana for oil, gas and coal. However, these mining industries do not overtly affect tourism sectors although there is evidence that this is changing</a:t>
            </a:r>
            <a:endParaRPr/>
          </a:p>
        </p:txBody>
      </p:sp>
      <p:sp>
        <p:nvSpPr>
          <p:cNvPr id="127" name="Google Shape;127;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Minerals do not tend to affect the tourism sectors unless an attraction is created</a:t>
            </a:r>
            <a:endParaRPr/>
          </a:p>
        </p:txBody>
      </p:sp>
      <p:sp>
        <p:nvSpPr>
          <p:cNvPr id="135" name="Google Shape;135;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There is no global consensus on the preferred fuel source, however many people in the global community would prefer to invest in fuels that have no carbon emissions and not contribute to climate change. It is plausible that all countries adopt renewable energy in the future although the expectation that it will occur quickly is low, even though alternative energy supplies are inevitable (Cheng, 2017). </a:t>
            </a:r>
            <a:endParaRPr/>
          </a:p>
        </p:txBody>
      </p:sp>
      <p:sp>
        <p:nvSpPr>
          <p:cNvPr id="143" name="Google Shape;143;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Energy consumption for travel refers to fuels required for all types of travel options including airplanes, trains, cars, buses, jet skis, scooters, motorcycles, hydrofoils, and other mechanical transport options. It does not include fuel for living creatures such as food for horses or humans riding a pushbike. </a:t>
            </a:r>
            <a:endParaRPr/>
          </a:p>
          <a:p>
            <a:pPr marL="0" lvl="0" indent="0" algn="l" rtl="0">
              <a:spcBef>
                <a:spcPts val="0"/>
              </a:spcBef>
              <a:spcAft>
                <a:spcPts val="0"/>
              </a:spcAft>
              <a:buNone/>
            </a:pPr>
            <a:r>
              <a:rPr lang="en-AU"/>
              <a:t>Energy consumption within a destination includes operation of tourist facilities such as hotels, attractions and restaurants. Within these facilities, electricity, water and climate control for example all need natural resources to power them.</a:t>
            </a:r>
            <a:endParaRPr/>
          </a:p>
          <a:p>
            <a:pPr marL="0" lvl="0" indent="0" algn="l" rtl="0">
              <a:spcBef>
                <a:spcPts val="0"/>
              </a:spcBef>
              <a:spcAft>
                <a:spcPts val="0"/>
              </a:spcAft>
              <a:buNone/>
            </a:pPr>
            <a:endParaRPr/>
          </a:p>
        </p:txBody>
      </p:sp>
      <p:sp>
        <p:nvSpPr>
          <p:cNvPr id="151" name="Google Shape;151;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30694619-9694-B845-13D3-D7E6C135928D}"/>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3" name="Picture 2"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782610" y="175799"/>
            <a:ext cx="1004286" cy="142039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3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3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3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BE07FB4E-974E-3BB8-CCD5-EA12B3B437F7}"/>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3" name="Picture 2"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782610" y="175799"/>
            <a:ext cx="1004286" cy="142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2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2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2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2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2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2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2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3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3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3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3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31"/>
          <p:cNvSpPr>
            <a:spLocks noGrp="1"/>
          </p:cNvSpPr>
          <p:nvPr>
            <p:ph type="pic" idx="2"/>
          </p:nvPr>
        </p:nvSpPr>
        <p:spPr>
          <a:xfrm>
            <a:off x="5183188" y="987425"/>
            <a:ext cx="6172200" cy="4873625"/>
          </a:xfrm>
          <a:prstGeom prst="rect">
            <a:avLst/>
          </a:prstGeom>
          <a:noFill/>
          <a:ln>
            <a:noFill/>
          </a:ln>
        </p:spPr>
      </p:sp>
      <p:sp>
        <p:nvSpPr>
          <p:cNvPr id="66" name="Google Shape;66;p3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VTiYHyKbX1E"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frenzeelo.blogspot.com/2012/05/6-best-rooftop-gardens-to-visit-in.html" TargetMode="External"/><Relationship Id="rId3" Type="http://schemas.openxmlformats.org/officeDocument/2006/relationships/hyperlink" Target="https://apeelsciences.com/our-story" TargetMode="External"/><Relationship Id="rId7" Type="http://schemas.openxmlformats.org/officeDocument/2006/relationships/hyperlink" Target="https://reneweconomy.com.au/world-first-solar-tower-powered-tomato-farm-opens-port-augusta-41643"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youtube.com/watch?v=3rNGzD5fWAo" TargetMode="External"/><Relationship Id="rId5" Type="http://schemas.openxmlformats.org/officeDocument/2006/relationships/hyperlink" Target="https://popupcity.net/top-5-of-the-greatest-urban-rooftop-farms/" TargetMode="External"/><Relationship Id="rId4" Type="http://schemas.openxmlformats.org/officeDocument/2006/relationships/hyperlink" Target="https://www.chep.com/zw/en/consumer-goods/solutions/corporate-social-responsibility/food-waste-reducti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676401" y="1989139"/>
            <a:ext cx="8812213" cy="193899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AU" sz="4000" b="1" i="0" u="none" strike="noStrike" cap="none">
                <a:solidFill>
                  <a:schemeClr val="dk1"/>
                </a:solidFill>
                <a:latin typeface="Arial"/>
                <a:ea typeface="Arial"/>
                <a:cs typeface="Arial"/>
                <a:sym typeface="Arial"/>
              </a:rPr>
              <a:t>Chapter 13: The Demise of Tourism</a:t>
            </a:r>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91" name="Google Shape;91;p1" descr="A picture containing drawing&#10;&#10;Description automatically generated"/>
          <p:cNvPicPr preferRelativeResize="0"/>
          <p:nvPr/>
        </p:nvPicPr>
        <p:blipFill rotWithShape="1">
          <a:blip r:embed="rId3">
            <a:alphaModFix/>
          </a:blip>
          <a:srcRect/>
          <a:stretch/>
        </p:blipFill>
        <p:spPr>
          <a:xfrm>
            <a:off x="48504" y="6084016"/>
            <a:ext cx="713496" cy="687013"/>
          </a:xfrm>
          <a:prstGeom prst="rect">
            <a:avLst/>
          </a:prstGeom>
          <a:noFill/>
          <a:ln>
            <a:noFill/>
          </a:ln>
        </p:spPr>
      </p:pic>
      <p:pic>
        <p:nvPicPr>
          <p:cNvPr id="92" name="Google Shape;92;p1" descr="A picture containing drawing&#10;&#10;Description automatically generated"/>
          <p:cNvPicPr preferRelativeResize="0"/>
          <p:nvPr/>
        </p:nvPicPr>
        <p:blipFill rotWithShape="1">
          <a:blip r:embed="rId3">
            <a:alphaModFix/>
          </a:blip>
          <a:srcRect/>
          <a:stretch/>
        </p:blipFill>
        <p:spPr>
          <a:xfrm>
            <a:off x="11430000" y="6084016"/>
            <a:ext cx="713496" cy="68701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Agricultural Resources</a:t>
            </a:r>
            <a:endParaRPr/>
          </a:p>
        </p:txBody>
      </p:sp>
      <p:sp>
        <p:nvSpPr>
          <p:cNvPr id="163" name="Google Shape;163;p10"/>
          <p:cNvSpPr txBox="1">
            <a:spLocks noGrp="1"/>
          </p:cNvSpPr>
          <p:nvPr>
            <p:ph type="body" idx="1"/>
          </p:nvPr>
        </p:nvSpPr>
        <p:spPr>
          <a:xfrm>
            <a:off x="838200" y="1761539"/>
            <a:ext cx="10515600" cy="4486275"/>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Agricultural resources consist ‘of activities which foster biological processes involving growth and reproduction to provide resources of value. Typically, the resources provided are plants and animals used for fibre and food, although agricultural products are utilised for many other purposes’ (Lehman et al., 1993: 127)</a:t>
            </a:r>
            <a:endParaRPr/>
          </a:p>
          <a:p>
            <a:pPr marL="0" lvl="0" indent="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1000"/>
              </a:spcBef>
              <a:spcAft>
                <a:spcPts val="0"/>
              </a:spcAft>
              <a:buClr>
                <a:schemeClr val="dk1"/>
              </a:buClr>
              <a:buSzPts val="2800"/>
              <a:buChar char="•"/>
            </a:pPr>
            <a:r>
              <a:rPr lang="en-AU"/>
              <a:t> </a:t>
            </a:r>
            <a:r>
              <a:rPr lang="en-AU">
                <a:solidFill>
                  <a:srgbClr val="222222"/>
                </a:solidFill>
              </a:rPr>
              <a:t>Young and McCoy (2016: 43) argued ‘across the board, consumers are indicating greater interest in issues of healthier eating, ethical sources, organic farming, gluten free, and company ethics’</a:t>
            </a:r>
            <a:endParaRPr/>
          </a:p>
        </p:txBody>
      </p:sp>
      <p:sp>
        <p:nvSpPr>
          <p:cNvPr id="164" name="Google Shape;16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Agricultural Resources</a:t>
            </a:r>
            <a:endParaRPr/>
          </a:p>
        </p:txBody>
      </p:sp>
      <p:sp>
        <p:nvSpPr>
          <p:cNvPr id="171" name="Google Shape;171;p11"/>
          <p:cNvSpPr txBox="1">
            <a:spLocks noGrp="1"/>
          </p:cNvSpPr>
          <p:nvPr>
            <p:ph type="body" idx="1"/>
          </p:nvPr>
        </p:nvSpPr>
        <p:spPr>
          <a:xfrm>
            <a:off x="838200" y="1503914"/>
            <a:ext cx="10515600" cy="4486275"/>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222222"/>
              </a:buClr>
              <a:buSzPts val="2800"/>
              <a:buChar char="•"/>
            </a:pPr>
            <a:r>
              <a:rPr lang="en-AU">
                <a:solidFill>
                  <a:srgbClr val="222222"/>
                </a:solidFill>
                <a:latin typeface="Calibri"/>
                <a:ea typeface="Calibri"/>
                <a:cs typeface="Calibri"/>
                <a:sym typeface="Calibri"/>
              </a:rPr>
              <a:t>detrimental effects of agricultural:</a:t>
            </a:r>
            <a:endParaRPr/>
          </a:p>
          <a:p>
            <a:pPr marL="228600" lvl="0" indent="-50800" algn="l" rtl="0">
              <a:lnSpc>
                <a:spcPct val="100000"/>
              </a:lnSpc>
              <a:spcBef>
                <a:spcPts val="1000"/>
              </a:spcBef>
              <a:spcAft>
                <a:spcPts val="0"/>
              </a:spcAft>
              <a:buClr>
                <a:schemeClr val="dk1"/>
              </a:buClr>
              <a:buSzPts val="2800"/>
              <a:buNone/>
            </a:pPr>
            <a:endParaRPr>
              <a:solidFill>
                <a:srgbClr val="222222"/>
              </a:solidFill>
              <a:latin typeface="Calibri"/>
              <a:ea typeface="Calibri"/>
              <a:cs typeface="Calibri"/>
              <a:sym typeface="Calibri"/>
            </a:endParaRPr>
          </a:p>
          <a:p>
            <a:pPr marL="685800" lvl="1" indent="-228600" algn="l" rtl="0">
              <a:lnSpc>
                <a:spcPct val="100000"/>
              </a:lnSpc>
              <a:spcBef>
                <a:spcPts val="500"/>
              </a:spcBef>
              <a:spcAft>
                <a:spcPts val="0"/>
              </a:spcAft>
              <a:buClr>
                <a:srgbClr val="222222"/>
              </a:buClr>
              <a:buSzPts val="2400"/>
              <a:buChar char="•"/>
            </a:pPr>
            <a:r>
              <a:rPr lang="en-AU">
                <a:solidFill>
                  <a:srgbClr val="222222"/>
                </a:solidFill>
                <a:latin typeface="Calibri"/>
                <a:ea typeface="Calibri"/>
                <a:cs typeface="Calibri"/>
                <a:sym typeface="Calibri"/>
              </a:rPr>
              <a:t>overharvesting, </a:t>
            </a:r>
            <a:endParaRPr/>
          </a:p>
          <a:p>
            <a:pPr marL="685800" lvl="1" indent="-228600" algn="l" rtl="0">
              <a:lnSpc>
                <a:spcPct val="100000"/>
              </a:lnSpc>
              <a:spcBef>
                <a:spcPts val="500"/>
              </a:spcBef>
              <a:spcAft>
                <a:spcPts val="0"/>
              </a:spcAft>
              <a:buClr>
                <a:srgbClr val="222222"/>
              </a:buClr>
              <a:buSzPts val="2400"/>
              <a:buChar char="•"/>
            </a:pPr>
            <a:r>
              <a:rPr lang="en-AU">
                <a:solidFill>
                  <a:srgbClr val="222222"/>
                </a:solidFill>
                <a:latin typeface="Calibri"/>
                <a:ea typeface="Calibri"/>
                <a:cs typeface="Calibri"/>
                <a:sym typeface="Calibri"/>
              </a:rPr>
              <a:t>rising natural salt levels to rise to the surface from hidden water tables below,) </a:t>
            </a:r>
            <a:endParaRPr/>
          </a:p>
          <a:p>
            <a:pPr marL="685800" lvl="1" indent="-228600" algn="l" rtl="0">
              <a:lnSpc>
                <a:spcPct val="100000"/>
              </a:lnSpc>
              <a:spcBef>
                <a:spcPts val="500"/>
              </a:spcBef>
              <a:spcAft>
                <a:spcPts val="0"/>
              </a:spcAft>
              <a:buClr>
                <a:srgbClr val="222222"/>
              </a:buClr>
              <a:buSzPts val="2400"/>
              <a:buChar char="•"/>
            </a:pPr>
            <a:r>
              <a:rPr lang="en-AU">
                <a:solidFill>
                  <a:srgbClr val="222222"/>
                </a:solidFill>
                <a:latin typeface="Calibri"/>
                <a:ea typeface="Calibri"/>
                <a:cs typeface="Calibri"/>
                <a:sym typeface="Calibri"/>
              </a:rPr>
              <a:t>land-based </a:t>
            </a:r>
            <a:r>
              <a:rPr lang="en-AU">
                <a:solidFill>
                  <a:srgbClr val="222222"/>
                </a:solidFill>
              </a:rPr>
              <a:t>runoff</a:t>
            </a:r>
            <a:r>
              <a:rPr lang="en-AU">
                <a:solidFill>
                  <a:srgbClr val="222222"/>
                </a:solidFill>
                <a:latin typeface="Calibri"/>
                <a:ea typeface="Calibri"/>
                <a:cs typeface="Calibri"/>
                <a:sym typeface="Calibri"/>
              </a:rPr>
              <a:t> pollution</a:t>
            </a:r>
            <a:endParaRPr/>
          </a:p>
          <a:p>
            <a:pPr marL="685800" lvl="1" indent="-228600" algn="l" rtl="0">
              <a:lnSpc>
                <a:spcPct val="100000"/>
              </a:lnSpc>
              <a:spcBef>
                <a:spcPts val="500"/>
              </a:spcBef>
              <a:spcAft>
                <a:spcPts val="0"/>
              </a:spcAft>
              <a:buClr>
                <a:srgbClr val="222222"/>
              </a:buClr>
              <a:buSzPts val="2400"/>
              <a:buChar char="•"/>
            </a:pPr>
            <a:r>
              <a:rPr lang="en-AU">
                <a:solidFill>
                  <a:srgbClr val="222222"/>
                </a:solidFill>
                <a:latin typeface="Calibri"/>
                <a:ea typeface="Calibri"/>
                <a:cs typeface="Calibri"/>
                <a:sym typeface="Calibri"/>
              </a:rPr>
              <a:t>poor agricultural decisions and depletion in harvest capacity or abandonment of land </a:t>
            </a:r>
            <a:endParaRPr/>
          </a:p>
          <a:p>
            <a:pPr marL="685800" lvl="1" indent="-228600" algn="l" rtl="0">
              <a:lnSpc>
                <a:spcPct val="100000"/>
              </a:lnSpc>
              <a:spcBef>
                <a:spcPts val="500"/>
              </a:spcBef>
              <a:spcAft>
                <a:spcPts val="0"/>
              </a:spcAft>
              <a:buClr>
                <a:srgbClr val="222222"/>
              </a:buClr>
              <a:buSzPts val="2400"/>
              <a:buChar char="•"/>
            </a:pPr>
            <a:r>
              <a:rPr lang="en-AU">
                <a:solidFill>
                  <a:srgbClr val="222222"/>
                </a:solidFill>
                <a:latin typeface="Calibri"/>
                <a:ea typeface="Calibri"/>
                <a:cs typeface="Calibri"/>
                <a:sym typeface="Calibri"/>
              </a:rPr>
              <a:t>destruction of habitat</a:t>
            </a:r>
            <a:endParaRPr/>
          </a:p>
        </p:txBody>
      </p:sp>
      <p:sp>
        <p:nvSpPr>
          <p:cNvPr id="172" name="Google Shape;1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Morality in Tourism </a:t>
            </a:r>
            <a:endParaRPr/>
          </a:p>
        </p:txBody>
      </p:sp>
      <p:sp>
        <p:nvSpPr>
          <p:cNvPr id="179" name="Google Shape;179;p12"/>
          <p:cNvSpPr txBox="1">
            <a:spLocks noGrp="1"/>
          </p:cNvSpPr>
          <p:nvPr>
            <p:ph type="body" idx="1"/>
          </p:nvPr>
        </p:nvSpPr>
        <p:spPr>
          <a:xfrm>
            <a:off x="838200" y="1503914"/>
            <a:ext cx="10515600" cy="4486275"/>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222222"/>
              </a:buClr>
              <a:buSzPts val="2800"/>
              <a:buChar char="•"/>
            </a:pPr>
            <a:r>
              <a:rPr lang="en-AU">
                <a:solidFill>
                  <a:srgbClr val="222222"/>
                </a:solidFill>
                <a:latin typeface="Calibri"/>
                <a:ea typeface="Calibri"/>
                <a:cs typeface="Calibri"/>
                <a:sym typeface="Calibri"/>
              </a:rPr>
              <a:t>The current approach towards using the term morality as being either ‘good or bad’ has shifted to ethical concerns</a:t>
            </a:r>
            <a:endParaRPr/>
          </a:p>
          <a:p>
            <a:pPr marL="228600" lvl="0" indent="-50800" algn="l" rtl="0">
              <a:lnSpc>
                <a:spcPct val="100000"/>
              </a:lnSpc>
              <a:spcBef>
                <a:spcPts val="1000"/>
              </a:spcBef>
              <a:spcAft>
                <a:spcPts val="0"/>
              </a:spcAft>
              <a:buClr>
                <a:schemeClr val="dk1"/>
              </a:buClr>
              <a:buSzPts val="2800"/>
              <a:buNone/>
            </a:pPr>
            <a:endParaRPr>
              <a:solidFill>
                <a:srgbClr val="222222"/>
              </a:solidFill>
              <a:latin typeface="Calibri"/>
              <a:ea typeface="Calibri"/>
              <a:cs typeface="Calibri"/>
              <a:sym typeface="Calibri"/>
            </a:endParaRPr>
          </a:p>
          <a:p>
            <a:pPr marL="228600" lvl="0" indent="-228600" algn="l" rtl="0">
              <a:lnSpc>
                <a:spcPct val="100000"/>
              </a:lnSpc>
              <a:spcBef>
                <a:spcPts val="1000"/>
              </a:spcBef>
              <a:spcAft>
                <a:spcPts val="0"/>
              </a:spcAft>
              <a:buClr>
                <a:srgbClr val="222222"/>
              </a:buClr>
              <a:buSzPts val="2800"/>
              <a:buChar char="•"/>
            </a:pPr>
            <a:r>
              <a:rPr lang="en-AU">
                <a:solidFill>
                  <a:srgbClr val="222222"/>
                </a:solidFill>
                <a:latin typeface="Calibri"/>
                <a:ea typeface="Calibri"/>
                <a:cs typeface="Calibri"/>
                <a:sym typeface="Calibri"/>
              </a:rPr>
              <a:t>Shifting towards ‘ethical’ as it encompasses more than just investigating the impacts on the local communities</a:t>
            </a:r>
            <a:endParaRPr/>
          </a:p>
          <a:p>
            <a:pPr marL="0" lvl="0" indent="0" algn="l" rtl="0">
              <a:lnSpc>
                <a:spcPct val="100000"/>
              </a:lnSpc>
              <a:spcBef>
                <a:spcPts val="1000"/>
              </a:spcBef>
              <a:spcAft>
                <a:spcPts val="0"/>
              </a:spcAft>
              <a:buClr>
                <a:srgbClr val="222222"/>
              </a:buClr>
              <a:buSzPts val="2800"/>
              <a:buNone/>
            </a:pPr>
            <a:r>
              <a:rPr lang="en-AU">
                <a:solidFill>
                  <a:srgbClr val="222222"/>
                </a:solidFill>
                <a:latin typeface="Calibri"/>
                <a:ea typeface="Calibri"/>
                <a:cs typeface="Calibri"/>
                <a:sym typeface="Calibri"/>
              </a:rPr>
              <a:t>							 (</a:t>
            </a:r>
            <a:r>
              <a:rPr lang="en-AU">
                <a:solidFill>
                  <a:srgbClr val="222222"/>
                </a:solidFill>
              </a:rPr>
              <a:t>Schneider</a:t>
            </a:r>
            <a:r>
              <a:rPr lang="en-AU">
                <a:solidFill>
                  <a:srgbClr val="222222"/>
                </a:solidFill>
                <a:latin typeface="Calibri"/>
                <a:ea typeface="Calibri"/>
                <a:cs typeface="Calibri"/>
                <a:sym typeface="Calibri"/>
              </a:rPr>
              <a:t>, 20</a:t>
            </a:r>
            <a:r>
              <a:rPr lang="en-AU">
                <a:solidFill>
                  <a:srgbClr val="222222"/>
                </a:solidFill>
              </a:rPr>
              <a:t>24</a:t>
            </a:r>
            <a:r>
              <a:rPr lang="en-AU">
                <a:solidFill>
                  <a:srgbClr val="222222"/>
                </a:solidFill>
                <a:latin typeface="Calibri"/>
                <a:ea typeface="Calibri"/>
                <a:cs typeface="Calibri"/>
                <a:sym typeface="Calibri"/>
              </a:rPr>
              <a:t>)</a:t>
            </a:r>
            <a:endParaRPr/>
          </a:p>
          <a:p>
            <a:pPr marL="0" lvl="0" indent="0" algn="l" rtl="0">
              <a:lnSpc>
                <a:spcPct val="100000"/>
              </a:lnSpc>
              <a:spcBef>
                <a:spcPts val="1000"/>
              </a:spcBef>
              <a:spcAft>
                <a:spcPts val="0"/>
              </a:spcAft>
              <a:buClr>
                <a:schemeClr val="dk1"/>
              </a:buClr>
              <a:buSzPts val="2800"/>
              <a:buNone/>
            </a:pPr>
            <a:endParaRPr>
              <a:solidFill>
                <a:srgbClr val="222222"/>
              </a:solidFill>
              <a:latin typeface="Calibri"/>
              <a:ea typeface="Calibri"/>
              <a:cs typeface="Calibri"/>
              <a:sym typeface="Calibri"/>
            </a:endParaRPr>
          </a:p>
          <a:p>
            <a:pPr marL="228600" lvl="0" indent="-228600" algn="l" rtl="0">
              <a:lnSpc>
                <a:spcPct val="100000"/>
              </a:lnSpc>
              <a:spcBef>
                <a:spcPts val="1000"/>
              </a:spcBef>
              <a:spcAft>
                <a:spcPts val="0"/>
              </a:spcAft>
              <a:buClr>
                <a:srgbClr val="222222"/>
              </a:buClr>
              <a:buSzPts val="2800"/>
              <a:buChar char="•"/>
            </a:pPr>
            <a:r>
              <a:rPr lang="en-AU">
                <a:solidFill>
                  <a:srgbClr val="222222"/>
                </a:solidFill>
                <a:latin typeface="Calibri"/>
                <a:ea typeface="Calibri"/>
                <a:cs typeface="Calibri"/>
                <a:sym typeface="Calibri"/>
              </a:rPr>
              <a:t>Financial impacts and employment tend to over-ride ethical concerns</a:t>
            </a:r>
            <a:endParaRPr/>
          </a:p>
        </p:txBody>
      </p:sp>
      <p:sp>
        <p:nvSpPr>
          <p:cNvPr id="180" name="Google Shape;18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Impact of War in Tourism</a:t>
            </a:r>
            <a:endParaRPr/>
          </a:p>
        </p:txBody>
      </p:sp>
      <p:sp>
        <p:nvSpPr>
          <p:cNvPr id="187" name="Google Shape;187;p13"/>
          <p:cNvSpPr txBox="1">
            <a:spLocks noGrp="1"/>
          </p:cNvSpPr>
          <p:nvPr>
            <p:ph type="body" idx="1"/>
          </p:nvPr>
        </p:nvSpPr>
        <p:spPr>
          <a:xfrm>
            <a:off x="838200" y="1503914"/>
            <a:ext cx="10515600" cy="4486275"/>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222222"/>
              </a:buClr>
              <a:buSzPts val="2800"/>
              <a:buChar char="•"/>
            </a:pPr>
            <a:r>
              <a:rPr lang="en-AU">
                <a:solidFill>
                  <a:srgbClr val="222222"/>
                </a:solidFill>
                <a:latin typeface="Calibri"/>
                <a:ea typeface="Calibri"/>
                <a:cs typeface="Calibri"/>
                <a:sym typeface="Calibri"/>
              </a:rPr>
              <a:t>‘complex and dynamic set of relationships between tourism and war’</a:t>
            </a:r>
            <a:endParaRPr/>
          </a:p>
          <a:p>
            <a:pPr marL="228600" lvl="0" indent="-50800" algn="l" rtl="0">
              <a:lnSpc>
                <a:spcPct val="100000"/>
              </a:lnSpc>
              <a:spcBef>
                <a:spcPts val="1000"/>
              </a:spcBef>
              <a:spcAft>
                <a:spcPts val="0"/>
              </a:spcAft>
              <a:buClr>
                <a:schemeClr val="dk1"/>
              </a:buClr>
              <a:buSzPts val="2800"/>
              <a:buNone/>
            </a:pPr>
            <a:endParaRPr>
              <a:solidFill>
                <a:srgbClr val="222222"/>
              </a:solidFill>
              <a:latin typeface="Calibri"/>
              <a:ea typeface="Calibri"/>
              <a:cs typeface="Calibri"/>
              <a:sym typeface="Calibri"/>
            </a:endParaRPr>
          </a:p>
          <a:p>
            <a:pPr marL="228600" lvl="0" indent="-228600" algn="l" rtl="0">
              <a:lnSpc>
                <a:spcPct val="100000"/>
              </a:lnSpc>
              <a:spcBef>
                <a:spcPts val="1000"/>
              </a:spcBef>
              <a:spcAft>
                <a:spcPts val="0"/>
              </a:spcAft>
              <a:buClr>
                <a:srgbClr val="222222"/>
              </a:buClr>
              <a:buSzPts val="2800"/>
              <a:buChar char="•"/>
            </a:pPr>
            <a:r>
              <a:rPr lang="en-AU">
                <a:solidFill>
                  <a:srgbClr val="222222"/>
                </a:solidFill>
                <a:latin typeface="Calibri"/>
                <a:ea typeface="Calibri"/>
                <a:cs typeface="Calibri"/>
                <a:sym typeface="Calibri"/>
              </a:rPr>
              <a:t>include political, economic, psychological and ideological elements that take into consideration the location, history, political stability, transportation and economic value of creating tourism experiences pre, during and post war </a:t>
            </a:r>
            <a:endParaRPr/>
          </a:p>
          <a:p>
            <a:pPr marL="0" lvl="0" indent="0" algn="l" rtl="0">
              <a:lnSpc>
                <a:spcPct val="100000"/>
              </a:lnSpc>
              <a:spcBef>
                <a:spcPts val="1000"/>
              </a:spcBef>
              <a:spcAft>
                <a:spcPts val="0"/>
              </a:spcAft>
              <a:buClr>
                <a:srgbClr val="222222"/>
              </a:buClr>
              <a:buSzPts val="2800"/>
              <a:buNone/>
            </a:pPr>
            <a:r>
              <a:rPr lang="en-AU">
                <a:solidFill>
                  <a:srgbClr val="222222"/>
                </a:solidFill>
                <a:latin typeface="Calibri"/>
                <a:ea typeface="Calibri"/>
                <a:cs typeface="Calibri"/>
                <a:sym typeface="Calibri"/>
              </a:rPr>
              <a:t>					(</a:t>
            </a:r>
            <a:r>
              <a:rPr lang="en-AU">
                <a:solidFill>
                  <a:srgbClr val="222222"/>
                </a:solidFill>
              </a:rPr>
              <a:t>Korstanje</a:t>
            </a:r>
            <a:r>
              <a:rPr lang="en-AU">
                <a:solidFill>
                  <a:srgbClr val="222222"/>
                </a:solidFill>
                <a:latin typeface="Calibri"/>
                <a:ea typeface="Calibri"/>
                <a:cs typeface="Calibri"/>
                <a:sym typeface="Calibri"/>
              </a:rPr>
              <a:t>, 20</a:t>
            </a:r>
            <a:r>
              <a:rPr lang="en-AU">
                <a:solidFill>
                  <a:srgbClr val="222222"/>
                </a:solidFill>
              </a:rPr>
              <a:t>24</a:t>
            </a:r>
            <a:r>
              <a:rPr lang="en-AU">
                <a:solidFill>
                  <a:srgbClr val="222222"/>
                </a:solidFill>
                <a:latin typeface="Calibri"/>
                <a:ea typeface="Calibri"/>
                <a:cs typeface="Calibri"/>
                <a:sym typeface="Calibri"/>
              </a:rPr>
              <a:t>)</a:t>
            </a:r>
            <a:endParaRPr/>
          </a:p>
        </p:txBody>
      </p:sp>
      <p:sp>
        <p:nvSpPr>
          <p:cNvPr id="188" name="Google Shape;188;p13"/>
          <p:cNvSpPr txBox="1">
            <a:spLocks noGrp="1"/>
          </p:cNvSpPr>
          <p:nvPr>
            <p:ph type="ftr" idx="11"/>
          </p:nvPr>
        </p:nvSpPr>
        <p:spPr>
          <a:xfrm>
            <a:off x="4181250" y="6492875"/>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Impact of Global Population Growth in Tourism</a:t>
            </a:r>
            <a:endParaRPr/>
          </a:p>
        </p:txBody>
      </p:sp>
      <p:sp>
        <p:nvSpPr>
          <p:cNvPr id="195" name="Google Shape;195;p14"/>
          <p:cNvSpPr txBox="1">
            <a:spLocks noGrp="1"/>
          </p:cNvSpPr>
          <p:nvPr>
            <p:ph type="body" idx="1"/>
          </p:nvPr>
        </p:nvSpPr>
        <p:spPr>
          <a:xfrm>
            <a:off x="838200" y="1503914"/>
            <a:ext cx="11049000" cy="4486275"/>
          </a:xfrm>
          <a:prstGeom prst="rect">
            <a:avLst/>
          </a:prstGeom>
          <a:noFill/>
          <a:ln>
            <a:noFill/>
          </a:ln>
        </p:spPr>
        <p:txBody>
          <a:bodyPr spcFirstLastPara="1" wrap="square" lIns="91425" tIns="45700" rIns="91425" bIns="45700" anchor="t" anchorCtr="0">
            <a:noAutofit/>
          </a:bodyPr>
          <a:lstStyle/>
          <a:p>
            <a:pPr marL="228600" lvl="0" indent="0" algn="l" rtl="0">
              <a:lnSpc>
                <a:spcPct val="100000"/>
              </a:lnSpc>
              <a:spcBef>
                <a:spcPts val="0"/>
              </a:spcBef>
              <a:spcAft>
                <a:spcPts val="0"/>
              </a:spcAft>
              <a:buNone/>
            </a:pPr>
            <a:endParaRPr>
              <a:solidFill>
                <a:srgbClr val="222222"/>
              </a:solidFill>
            </a:endParaRPr>
          </a:p>
          <a:p>
            <a:pPr marL="228600" lvl="0" indent="-228600" algn="l" rtl="0">
              <a:lnSpc>
                <a:spcPct val="100000"/>
              </a:lnSpc>
              <a:spcBef>
                <a:spcPts val="0"/>
              </a:spcBef>
              <a:spcAft>
                <a:spcPts val="0"/>
              </a:spcAft>
              <a:buClr>
                <a:srgbClr val="222222"/>
              </a:buClr>
              <a:buSzPts val="2800"/>
              <a:buChar char="•"/>
            </a:pPr>
            <a:r>
              <a:rPr lang="en-AU">
                <a:solidFill>
                  <a:srgbClr val="222222"/>
                </a:solidFill>
                <a:latin typeface="Calibri"/>
                <a:ea typeface="Calibri"/>
                <a:cs typeface="Calibri"/>
                <a:sym typeface="Calibri"/>
              </a:rPr>
              <a:t>In 20</a:t>
            </a:r>
            <a:r>
              <a:rPr lang="en-AU">
                <a:solidFill>
                  <a:srgbClr val="222222"/>
                </a:solidFill>
              </a:rPr>
              <a:t>23</a:t>
            </a:r>
            <a:r>
              <a:rPr lang="en-AU">
                <a:solidFill>
                  <a:srgbClr val="222222"/>
                </a:solidFill>
                <a:latin typeface="Calibri"/>
                <a:ea typeface="Calibri"/>
                <a:cs typeface="Calibri"/>
                <a:sym typeface="Calibri"/>
              </a:rPr>
              <a:t>, the world’s population was </a:t>
            </a:r>
            <a:r>
              <a:rPr lang="en-AU">
                <a:solidFill>
                  <a:srgbClr val="222222"/>
                </a:solidFill>
              </a:rPr>
              <a:t>8.01</a:t>
            </a:r>
            <a:r>
              <a:rPr lang="en-AU">
                <a:solidFill>
                  <a:srgbClr val="222222"/>
                </a:solidFill>
                <a:latin typeface="Calibri"/>
                <a:ea typeface="Calibri"/>
                <a:cs typeface="Calibri"/>
                <a:sym typeface="Calibri"/>
              </a:rPr>
              <a:t> billion</a:t>
            </a:r>
            <a:endParaRPr/>
          </a:p>
          <a:p>
            <a:pPr marL="0" lvl="0" indent="0" algn="l" rtl="0">
              <a:lnSpc>
                <a:spcPct val="100000"/>
              </a:lnSpc>
              <a:spcBef>
                <a:spcPts val="1000"/>
              </a:spcBef>
              <a:spcAft>
                <a:spcPts val="0"/>
              </a:spcAft>
              <a:buClr>
                <a:srgbClr val="222222"/>
              </a:buClr>
              <a:buSzPts val="2800"/>
              <a:buNone/>
            </a:pPr>
            <a:r>
              <a:rPr lang="en-AU">
                <a:solidFill>
                  <a:srgbClr val="222222"/>
                </a:solidFill>
                <a:latin typeface="Calibri"/>
                <a:ea typeface="Calibri"/>
                <a:cs typeface="Calibri"/>
                <a:sym typeface="Calibri"/>
              </a:rPr>
              <a:t> </a:t>
            </a:r>
            <a:endParaRPr/>
          </a:p>
          <a:p>
            <a:pPr marL="228600" lvl="0" indent="-228600" algn="l" rtl="0">
              <a:lnSpc>
                <a:spcPct val="100000"/>
              </a:lnSpc>
              <a:spcBef>
                <a:spcPts val="1000"/>
              </a:spcBef>
              <a:spcAft>
                <a:spcPts val="0"/>
              </a:spcAft>
              <a:buClr>
                <a:srgbClr val="222222"/>
              </a:buClr>
              <a:buSzPts val="2800"/>
              <a:buChar char="•"/>
            </a:pPr>
            <a:r>
              <a:rPr lang="en-AU">
                <a:solidFill>
                  <a:srgbClr val="222222"/>
                </a:solidFill>
                <a:latin typeface="Calibri"/>
                <a:ea typeface="Calibri"/>
                <a:cs typeface="Calibri"/>
                <a:sym typeface="Calibri"/>
              </a:rPr>
              <a:t>an estimated </a:t>
            </a:r>
            <a:r>
              <a:rPr lang="en-AU">
                <a:solidFill>
                  <a:srgbClr val="222222"/>
                </a:solidFill>
              </a:rPr>
              <a:t>9.8 billion by </a:t>
            </a:r>
            <a:r>
              <a:rPr lang="en-AU">
                <a:solidFill>
                  <a:srgbClr val="222222"/>
                </a:solidFill>
                <a:latin typeface="Calibri"/>
                <a:ea typeface="Calibri"/>
                <a:cs typeface="Calibri"/>
                <a:sym typeface="Calibri"/>
              </a:rPr>
              <a:t>2050</a:t>
            </a:r>
            <a:endParaRPr/>
          </a:p>
          <a:p>
            <a:pPr marL="0" lvl="0" indent="0" algn="l" rtl="0">
              <a:lnSpc>
                <a:spcPct val="100000"/>
              </a:lnSpc>
              <a:spcBef>
                <a:spcPts val="1000"/>
              </a:spcBef>
              <a:spcAft>
                <a:spcPts val="0"/>
              </a:spcAft>
              <a:buClr>
                <a:srgbClr val="222222"/>
              </a:buClr>
              <a:buSzPts val="2800"/>
              <a:buNone/>
            </a:pPr>
            <a:r>
              <a:rPr lang="en-AU">
                <a:solidFill>
                  <a:srgbClr val="222222"/>
                </a:solidFill>
                <a:latin typeface="Calibri"/>
                <a:ea typeface="Calibri"/>
                <a:cs typeface="Calibri"/>
                <a:sym typeface="Calibri"/>
              </a:rPr>
              <a:t>				 (Population Reference Bureau, 202</a:t>
            </a:r>
            <a:r>
              <a:rPr lang="en-AU">
                <a:solidFill>
                  <a:srgbClr val="222222"/>
                </a:solidFill>
              </a:rPr>
              <a:t>4</a:t>
            </a:r>
            <a:r>
              <a:rPr lang="en-AU">
                <a:solidFill>
                  <a:srgbClr val="222222"/>
                </a:solidFill>
                <a:latin typeface="Calibri"/>
                <a:ea typeface="Calibri"/>
                <a:cs typeface="Calibri"/>
                <a:sym typeface="Calibri"/>
              </a:rPr>
              <a:t>)</a:t>
            </a:r>
            <a:endParaRPr/>
          </a:p>
          <a:p>
            <a:pPr marL="0" lvl="0" indent="0" algn="l" rtl="0">
              <a:lnSpc>
                <a:spcPct val="100000"/>
              </a:lnSpc>
              <a:spcBef>
                <a:spcPts val="1000"/>
              </a:spcBef>
              <a:spcAft>
                <a:spcPts val="0"/>
              </a:spcAft>
              <a:buClr>
                <a:srgbClr val="222222"/>
              </a:buClr>
              <a:buSzPts val="2800"/>
              <a:buNone/>
            </a:pPr>
            <a:endParaRPr/>
          </a:p>
          <a:p>
            <a:pPr marL="0" lvl="0" indent="0" algn="l" rtl="0">
              <a:lnSpc>
                <a:spcPct val="100000"/>
              </a:lnSpc>
              <a:spcBef>
                <a:spcPts val="1000"/>
              </a:spcBef>
              <a:spcAft>
                <a:spcPts val="0"/>
              </a:spcAft>
              <a:buClr>
                <a:schemeClr val="dk1"/>
              </a:buClr>
              <a:buSzPts val="2800"/>
              <a:buNone/>
            </a:pPr>
            <a:r>
              <a:rPr lang="en-AU"/>
              <a:t>The main argument against population growth is:</a:t>
            </a:r>
            <a:endParaRPr/>
          </a:p>
          <a:p>
            <a:pPr marL="0" lvl="0" indent="0" algn="l" rtl="0">
              <a:lnSpc>
                <a:spcPct val="100000"/>
              </a:lnSpc>
              <a:spcBef>
                <a:spcPts val="1000"/>
              </a:spcBef>
              <a:spcAft>
                <a:spcPts val="0"/>
              </a:spcAft>
              <a:buClr>
                <a:schemeClr val="dk1"/>
              </a:buClr>
              <a:buSzPts val="2800"/>
              <a:buNone/>
            </a:pPr>
            <a:r>
              <a:rPr lang="en-AU"/>
              <a:t>depleting our natural resources at a rapid rate</a:t>
            </a:r>
            <a:endParaRPr/>
          </a:p>
        </p:txBody>
      </p:sp>
      <p:sp>
        <p:nvSpPr>
          <p:cNvPr id="196" name="Google Shape;196;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Impact of Global Population Growth in Tourism</a:t>
            </a:r>
            <a:endParaRPr/>
          </a:p>
        </p:txBody>
      </p:sp>
      <p:sp>
        <p:nvSpPr>
          <p:cNvPr id="203" name="Google Shape;203;p15"/>
          <p:cNvSpPr txBox="1">
            <a:spLocks noGrp="1"/>
          </p:cNvSpPr>
          <p:nvPr>
            <p:ph type="body" idx="1"/>
          </p:nvPr>
        </p:nvSpPr>
        <p:spPr>
          <a:xfrm>
            <a:off x="838200" y="2006600"/>
            <a:ext cx="11049000" cy="3078300"/>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Clr>
                <a:srgbClr val="222222"/>
              </a:buClr>
              <a:buSzPts val="2800"/>
              <a:buChar char="•"/>
            </a:pPr>
            <a:r>
              <a:rPr lang="en-AU">
                <a:solidFill>
                  <a:srgbClr val="222222"/>
                </a:solidFill>
                <a:latin typeface="Calibri"/>
                <a:ea typeface="Calibri"/>
                <a:cs typeface="Calibri"/>
                <a:sym typeface="Calibri"/>
              </a:rPr>
              <a:t>The two main arguments for increased population:</a:t>
            </a:r>
            <a:endParaRPr/>
          </a:p>
          <a:p>
            <a:pPr marL="685800" lvl="1" indent="-228600" algn="l" rtl="0">
              <a:lnSpc>
                <a:spcPct val="100000"/>
              </a:lnSpc>
              <a:spcBef>
                <a:spcPts val="500"/>
              </a:spcBef>
              <a:spcAft>
                <a:spcPts val="0"/>
              </a:spcAft>
              <a:buClr>
                <a:srgbClr val="222222"/>
              </a:buClr>
              <a:buSzPts val="2400"/>
              <a:buChar char="•"/>
            </a:pPr>
            <a:r>
              <a:rPr lang="en-AU">
                <a:solidFill>
                  <a:srgbClr val="222222"/>
                </a:solidFill>
                <a:latin typeface="Calibri"/>
                <a:ea typeface="Calibri"/>
                <a:cs typeface="Calibri"/>
                <a:sym typeface="Calibri"/>
              </a:rPr>
              <a:t>increase the standard of living and </a:t>
            </a:r>
            <a:endParaRPr/>
          </a:p>
          <a:p>
            <a:pPr marL="685800" lvl="1" indent="-228600" algn="l" rtl="0">
              <a:lnSpc>
                <a:spcPct val="100000"/>
              </a:lnSpc>
              <a:spcBef>
                <a:spcPts val="500"/>
              </a:spcBef>
              <a:spcAft>
                <a:spcPts val="0"/>
              </a:spcAft>
              <a:buClr>
                <a:srgbClr val="222222"/>
              </a:buClr>
              <a:buSzPts val="2400"/>
              <a:buChar char="•"/>
            </a:pPr>
            <a:r>
              <a:rPr lang="en-AU">
                <a:solidFill>
                  <a:srgbClr val="222222"/>
                </a:solidFill>
                <a:latin typeface="Calibri"/>
                <a:ea typeface="Calibri"/>
                <a:cs typeface="Calibri"/>
                <a:sym typeface="Calibri"/>
              </a:rPr>
              <a:t>life expectancy, </a:t>
            </a:r>
            <a:endParaRPr/>
          </a:p>
          <a:p>
            <a:pPr marL="457200" lvl="1" indent="0" algn="l" rtl="0">
              <a:lnSpc>
                <a:spcPct val="100000"/>
              </a:lnSpc>
              <a:spcBef>
                <a:spcPts val="500"/>
              </a:spcBef>
              <a:spcAft>
                <a:spcPts val="0"/>
              </a:spcAft>
              <a:buClr>
                <a:srgbClr val="222222"/>
              </a:buClr>
              <a:buSzPts val="2400"/>
              <a:buNone/>
            </a:pPr>
            <a:endParaRPr>
              <a:solidFill>
                <a:srgbClr val="222222"/>
              </a:solidFill>
            </a:endParaRPr>
          </a:p>
          <a:p>
            <a:pPr marL="457200" lvl="1" indent="0" algn="l" rtl="0">
              <a:lnSpc>
                <a:spcPct val="100000"/>
              </a:lnSpc>
              <a:spcBef>
                <a:spcPts val="500"/>
              </a:spcBef>
              <a:spcAft>
                <a:spcPts val="0"/>
              </a:spcAft>
              <a:buClr>
                <a:srgbClr val="222222"/>
              </a:buClr>
              <a:buSzPts val="2400"/>
              <a:buNone/>
            </a:pPr>
            <a:r>
              <a:rPr lang="en-AU">
                <a:solidFill>
                  <a:srgbClr val="222222"/>
                </a:solidFill>
                <a:latin typeface="Calibri"/>
                <a:ea typeface="Calibri"/>
                <a:cs typeface="Calibri"/>
                <a:sym typeface="Calibri"/>
              </a:rPr>
              <a:t>(the population must increase and have more people contributing to the economy and paying taxes). </a:t>
            </a:r>
            <a:endParaRPr/>
          </a:p>
          <a:p>
            <a:pPr marL="0" lvl="0" indent="0" algn="l" rtl="0">
              <a:lnSpc>
                <a:spcPct val="100000"/>
              </a:lnSpc>
              <a:spcBef>
                <a:spcPts val="1000"/>
              </a:spcBef>
              <a:spcAft>
                <a:spcPts val="0"/>
              </a:spcAft>
              <a:buClr>
                <a:schemeClr val="dk1"/>
              </a:buClr>
              <a:buSzPts val="2800"/>
              <a:buNone/>
            </a:pPr>
            <a:endParaRPr/>
          </a:p>
          <a:p>
            <a:pPr marL="228600" lvl="0" indent="0" algn="l" rtl="0">
              <a:lnSpc>
                <a:spcPct val="100000"/>
              </a:lnSpc>
              <a:spcBef>
                <a:spcPts val="1000"/>
              </a:spcBef>
              <a:spcAft>
                <a:spcPts val="0"/>
              </a:spcAft>
              <a:buNone/>
            </a:pPr>
            <a:endParaRPr/>
          </a:p>
        </p:txBody>
      </p:sp>
      <p:sp>
        <p:nvSpPr>
          <p:cNvPr id="204" name="Google Shape;20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Food Security</a:t>
            </a:r>
            <a:endParaRPr/>
          </a:p>
        </p:txBody>
      </p:sp>
      <p:sp>
        <p:nvSpPr>
          <p:cNvPr id="211" name="Google Shape;211;p16"/>
          <p:cNvSpPr txBox="1">
            <a:spLocks noGrp="1"/>
          </p:cNvSpPr>
          <p:nvPr>
            <p:ph type="body" idx="1"/>
          </p:nvPr>
        </p:nvSpPr>
        <p:spPr>
          <a:xfrm>
            <a:off x="838200" y="1489765"/>
            <a:ext cx="11049000" cy="4486275"/>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Clr>
                <a:srgbClr val="222222"/>
              </a:buClr>
              <a:buSzPts val="2800"/>
              <a:buChar char="•"/>
            </a:pPr>
            <a:r>
              <a:rPr lang="en-AU">
                <a:solidFill>
                  <a:srgbClr val="222222"/>
                </a:solidFill>
                <a:latin typeface="Calibri"/>
                <a:ea typeface="Calibri"/>
                <a:cs typeface="Calibri"/>
                <a:sym typeface="Calibri"/>
              </a:rPr>
              <a:t>There is currently enough food produced globally to sustain all human populations and controlled by humans</a:t>
            </a:r>
            <a:endParaRPr/>
          </a:p>
          <a:p>
            <a:pPr marL="228600" lvl="0" indent="-50800" algn="l" rtl="0">
              <a:lnSpc>
                <a:spcPct val="100000"/>
              </a:lnSpc>
              <a:spcBef>
                <a:spcPts val="1000"/>
              </a:spcBef>
              <a:spcAft>
                <a:spcPts val="0"/>
              </a:spcAft>
              <a:buClr>
                <a:schemeClr val="dk1"/>
              </a:buClr>
              <a:buSzPts val="2800"/>
              <a:buNone/>
            </a:pPr>
            <a:endParaRPr>
              <a:solidFill>
                <a:srgbClr val="222222"/>
              </a:solidFill>
              <a:latin typeface="Calibri"/>
              <a:ea typeface="Calibri"/>
              <a:cs typeface="Calibri"/>
              <a:sym typeface="Calibri"/>
            </a:endParaRPr>
          </a:p>
          <a:p>
            <a:pPr marL="228600" lvl="0" indent="-228600" algn="l" rtl="0">
              <a:lnSpc>
                <a:spcPct val="100000"/>
              </a:lnSpc>
              <a:spcBef>
                <a:spcPts val="1000"/>
              </a:spcBef>
              <a:spcAft>
                <a:spcPts val="0"/>
              </a:spcAft>
              <a:buClr>
                <a:srgbClr val="222222"/>
              </a:buClr>
              <a:buSzPts val="2800"/>
              <a:buChar char="•"/>
            </a:pPr>
            <a:r>
              <a:rPr lang="en-AU">
                <a:solidFill>
                  <a:srgbClr val="222222"/>
                </a:solidFill>
                <a:latin typeface="Calibri"/>
                <a:ea typeface="Calibri"/>
                <a:cs typeface="Calibri"/>
                <a:sym typeface="Calibri"/>
              </a:rPr>
              <a:t>Humans cannot control:</a:t>
            </a:r>
            <a:endParaRPr/>
          </a:p>
          <a:p>
            <a:pPr marL="685800" lvl="1" indent="-228600" algn="l" rtl="0">
              <a:lnSpc>
                <a:spcPct val="100000"/>
              </a:lnSpc>
              <a:spcBef>
                <a:spcPts val="500"/>
              </a:spcBef>
              <a:spcAft>
                <a:spcPts val="0"/>
              </a:spcAft>
              <a:buClr>
                <a:schemeClr val="dk1"/>
              </a:buClr>
              <a:buSzPts val="2400"/>
              <a:buChar char="•"/>
            </a:pPr>
            <a:r>
              <a:rPr lang="en-AU"/>
              <a:t>hurricanes, </a:t>
            </a:r>
            <a:endParaRPr/>
          </a:p>
          <a:p>
            <a:pPr marL="685800" lvl="1" indent="-228600" algn="l" rtl="0">
              <a:lnSpc>
                <a:spcPct val="100000"/>
              </a:lnSpc>
              <a:spcBef>
                <a:spcPts val="500"/>
              </a:spcBef>
              <a:spcAft>
                <a:spcPts val="0"/>
              </a:spcAft>
              <a:buClr>
                <a:schemeClr val="dk1"/>
              </a:buClr>
              <a:buSzPts val="2400"/>
              <a:buChar char="•"/>
            </a:pPr>
            <a:r>
              <a:rPr lang="en-AU"/>
              <a:t>floods, </a:t>
            </a:r>
            <a:endParaRPr/>
          </a:p>
          <a:p>
            <a:pPr marL="685800" lvl="1" indent="-228600" algn="l" rtl="0">
              <a:lnSpc>
                <a:spcPct val="100000"/>
              </a:lnSpc>
              <a:spcBef>
                <a:spcPts val="500"/>
              </a:spcBef>
              <a:spcAft>
                <a:spcPts val="0"/>
              </a:spcAft>
              <a:buClr>
                <a:schemeClr val="dk1"/>
              </a:buClr>
              <a:buSzPts val="2400"/>
              <a:buChar char="•"/>
            </a:pPr>
            <a:r>
              <a:rPr lang="en-AU"/>
              <a:t>drought, </a:t>
            </a:r>
            <a:endParaRPr/>
          </a:p>
          <a:p>
            <a:pPr marL="685800" lvl="1" indent="-228600" algn="l" rtl="0">
              <a:lnSpc>
                <a:spcPct val="100000"/>
              </a:lnSpc>
              <a:spcBef>
                <a:spcPts val="500"/>
              </a:spcBef>
              <a:spcAft>
                <a:spcPts val="0"/>
              </a:spcAft>
              <a:buClr>
                <a:schemeClr val="dk1"/>
              </a:buClr>
              <a:buSzPts val="2400"/>
              <a:buChar char="•"/>
            </a:pPr>
            <a:r>
              <a:rPr lang="en-AU"/>
              <a:t>earthquakes and other natural events can destroy crops and livestock </a:t>
            </a:r>
            <a:endParaRPr/>
          </a:p>
          <a:p>
            <a:pPr marL="457200" lvl="1" indent="0" algn="l" rtl="0">
              <a:lnSpc>
                <a:spcPct val="100000"/>
              </a:lnSpc>
              <a:spcBef>
                <a:spcPts val="500"/>
              </a:spcBef>
              <a:spcAft>
                <a:spcPts val="0"/>
              </a:spcAft>
              <a:buClr>
                <a:schemeClr val="dk1"/>
              </a:buClr>
              <a:buSzPts val="2400"/>
              <a:buNone/>
            </a:pPr>
            <a:r>
              <a:rPr lang="en-AU"/>
              <a:t>							(Leaning and Guha-Sapir, 2013)</a:t>
            </a:r>
            <a:endParaRPr/>
          </a:p>
        </p:txBody>
      </p:sp>
      <p:sp>
        <p:nvSpPr>
          <p:cNvPr id="212" name="Google Shape;21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Food Security</a:t>
            </a:r>
            <a:endParaRPr/>
          </a:p>
        </p:txBody>
      </p:sp>
      <p:sp>
        <p:nvSpPr>
          <p:cNvPr id="219" name="Google Shape;219;p17"/>
          <p:cNvSpPr txBox="1">
            <a:spLocks noGrp="1"/>
          </p:cNvSpPr>
          <p:nvPr>
            <p:ph type="body" idx="1"/>
          </p:nvPr>
        </p:nvSpPr>
        <p:spPr>
          <a:xfrm>
            <a:off x="838200" y="1489765"/>
            <a:ext cx="11049000" cy="4486275"/>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Clr>
                <a:srgbClr val="222222"/>
              </a:buClr>
              <a:buSzPts val="2800"/>
              <a:buChar char="•"/>
            </a:pPr>
            <a:r>
              <a:rPr lang="en-AU">
                <a:solidFill>
                  <a:srgbClr val="222222"/>
                </a:solidFill>
                <a:latin typeface="Calibri"/>
                <a:ea typeface="Calibri"/>
                <a:cs typeface="Calibri"/>
                <a:sym typeface="Calibri"/>
              </a:rPr>
              <a:t>Need to create more innovative food production locations such on city roof tops buildings rather than de-forest the land</a:t>
            </a:r>
            <a:endParaRPr/>
          </a:p>
          <a:p>
            <a:pPr marL="228600" lvl="0" indent="-50800" algn="l" rtl="0">
              <a:lnSpc>
                <a:spcPct val="100000"/>
              </a:lnSpc>
              <a:spcBef>
                <a:spcPts val="1000"/>
              </a:spcBef>
              <a:spcAft>
                <a:spcPts val="0"/>
              </a:spcAft>
              <a:buClr>
                <a:schemeClr val="dk1"/>
              </a:buClr>
              <a:buSzPts val="2800"/>
              <a:buNone/>
            </a:pPr>
            <a:endParaRPr>
              <a:solidFill>
                <a:srgbClr val="222222"/>
              </a:solidFill>
              <a:latin typeface="Calibri"/>
              <a:ea typeface="Calibri"/>
              <a:cs typeface="Calibri"/>
              <a:sym typeface="Calibri"/>
            </a:endParaRPr>
          </a:p>
        </p:txBody>
      </p:sp>
      <p:sp>
        <p:nvSpPr>
          <p:cNvPr id="220" name="Google Shape;220;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pic>
        <p:nvPicPr>
          <p:cNvPr id="221" name="Google Shape;221;p17"/>
          <p:cNvPicPr preferRelativeResize="0"/>
          <p:nvPr/>
        </p:nvPicPr>
        <p:blipFill rotWithShape="1">
          <a:blip r:embed="rId3">
            <a:alphaModFix/>
          </a:blip>
          <a:srcRect/>
          <a:stretch/>
        </p:blipFill>
        <p:spPr>
          <a:xfrm>
            <a:off x="2924813" y="2533839"/>
            <a:ext cx="5730736" cy="3822523"/>
          </a:xfrm>
          <a:prstGeom prst="rect">
            <a:avLst/>
          </a:prstGeom>
          <a:noFill/>
          <a:ln>
            <a:noFill/>
          </a:ln>
        </p:spPr>
      </p:pic>
      <p:sp>
        <p:nvSpPr>
          <p:cNvPr id="222" name="Google Shape;222;p17"/>
          <p:cNvSpPr txBox="1"/>
          <p:nvPr/>
        </p:nvSpPr>
        <p:spPr>
          <a:xfrm>
            <a:off x="9130747" y="5976040"/>
            <a:ext cx="2657475" cy="3803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1800">
                <a:solidFill>
                  <a:schemeClr val="dk1"/>
                </a:solidFill>
                <a:latin typeface="Calibri"/>
                <a:ea typeface="Calibri"/>
                <a:cs typeface="Calibri"/>
                <a:sym typeface="Calibri"/>
              </a:rPr>
              <a:t>Melbourne, Australia</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Food Security</a:t>
            </a:r>
            <a:endParaRPr/>
          </a:p>
        </p:txBody>
      </p:sp>
      <p:sp>
        <p:nvSpPr>
          <p:cNvPr id="229" name="Google Shape;229;p18"/>
          <p:cNvSpPr txBox="1">
            <a:spLocks noGrp="1"/>
          </p:cNvSpPr>
          <p:nvPr>
            <p:ph type="body" idx="1"/>
          </p:nvPr>
        </p:nvSpPr>
        <p:spPr>
          <a:xfrm>
            <a:off x="838200" y="1489765"/>
            <a:ext cx="11049000" cy="4486275"/>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Clr>
                <a:srgbClr val="222222"/>
              </a:buClr>
              <a:buSzPts val="2800"/>
              <a:buChar char="•"/>
            </a:pPr>
            <a:r>
              <a:rPr lang="en-AU">
                <a:solidFill>
                  <a:srgbClr val="222222"/>
                </a:solidFill>
                <a:latin typeface="Calibri"/>
                <a:ea typeface="Calibri"/>
                <a:cs typeface="Calibri"/>
                <a:sym typeface="Calibri"/>
              </a:rPr>
              <a:t> In terms of tourism, food wastage is a major concern. Questions that should be asked:</a:t>
            </a:r>
            <a:endParaRPr/>
          </a:p>
          <a:p>
            <a:pPr marL="685800" lvl="1" indent="-228600" algn="l" rtl="0">
              <a:lnSpc>
                <a:spcPct val="100000"/>
              </a:lnSpc>
              <a:spcBef>
                <a:spcPts val="500"/>
              </a:spcBef>
              <a:spcAft>
                <a:spcPts val="0"/>
              </a:spcAft>
              <a:buClr>
                <a:srgbClr val="222222"/>
              </a:buClr>
              <a:buSzPts val="2400"/>
              <a:buChar char="•"/>
            </a:pPr>
            <a:r>
              <a:rPr lang="en-AU">
                <a:solidFill>
                  <a:srgbClr val="222222"/>
                </a:solidFill>
                <a:latin typeface="Calibri"/>
                <a:ea typeface="Calibri"/>
                <a:cs typeface="Calibri"/>
                <a:sym typeface="Calibri"/>
              </a:rPr>
              <a:t>Should restaurants reduce the number of food buffets in an attempt to reduce food wastage? </a:t>
            </a:r>
            <a:endParaRPr/>
          </a:p>
          <a:p>
            <a:pPr marL="685800" lvl="1" indent="-228600" algn="l" rtl="0">
              <a:lnSpc>
                <a:spcPct val="100000"/>
              </a:lnSpc>
              <a:spcBef>
                <a:spcPts val="500"/>
              </a:spcBef>
              <a:spcAft>
                <a:spcPts val="0"/>
              </a:spcAft>
              <a:buClr>
                <a:srgbClr val="222222"/>
              </a:buClr>
              <a:buSzPts val="2400"/>
              <a:buChar char="•"/>
            </a:pPr>
            <a:r>
              <a:rPr lang="en-AU">
                <a:solidFill>
                  <a:srgbClr val="222222"/>
                </a:solidFill>
                <a:latin typeface="Calibri"/>
                <a:ea typeface="Calibri"/>
                <a:cs typeface="Calibri"/>
                <a:sym typeface="Calibri"/>
              </a:rPr>
              <a:t>Should restaurants supply more nutritious foods? </a:t>
            </a:r>
            <a:endParaRPr/>
          </a:p>
          <a:p>
            <a:pPr marL="685800" lvl="1" indent="-228600" algn="l" rtl="0">
              <a:lnSpc>
                <a:spcPct val="100000"/>
              </a:lnSpc>
              <a:spcBef>
                <a:spcPts val="500"/>
              </a:spcBef>
              <a:spcAft>
                <a:spcPts val="0"/>
              </a:spcAft>
              <a:buClr>
                <a:srgbClr val="222222"/>
              </a:buClr>
              <a:buSzPts val="2400"/>
              <a:buChar char="•"/>
            </a:pPr>
            <a:r>
              <a:rPr lang="en-AU">
                <a:solidFill>
                  <a:srgbClr val="222222"/>
                </a:solidFill>
                <a:latin typeface="Calibri"/>
                <a:ea typeface="Calibri"/>
                <a:cs typeface="Calibri"/>
                <a:sym typeface="Calibri"/>
              </a:rPr>
              <a:t>Should nutritious food only be available to those who can afford it? </a:t>
            </a:r>
            <a:endParaRPr/>
          </a:p>
          <a:p>
            <a:pPr marL="228600" lvl="0" indent="-228600" algn="l" rtl="0">
              <a:lnSpc>
                <a:spcPct val="100000"/>
              </a:lnSpc>
              <a:spcBef>
                <a:spcPts val="1000"/>
              </a:spcBef>
              <a:spcAft>
                <a:spcPts val="0"/>
              </a:spcAft>
              <a:buClr>
                <a:srgbClr val="222222"/>
              </a:buClr>
              <a:buSzPts val="2800"/>
              <a:buChar char="•"/>
            </a:pPr>
            <a:r>
              <a:rPr lang="en-AU">
                <a:solidFill>
                  <a:srgbClr val="222222"/>
                </a:solidFill>
                <a:latin typeface="Calibri"/>
                <a:ea typeface="Calibri"/>
                <a:cs typeface="Calibri"/>
                <a:sym typeface="Calibri"/>
              </a:rPr>
              <a:t>Other considerations:</a:t>
            </a:r>
            <a:endParaRPr>
              <a:solidFill>
                <a:srgbClr val="222222"/>
              </a:solidFill>
              <a:latin typeface="Calibri"/>
              <a:ea typeface="Calibri"/>
              <a:cs typeface="Calibri"/>
              <a:sym typeface="Calibri"/>
            </a:endParaRPr>
          </a:p>
          <a:p>
            <a:pPr marL="685800" lvl="1" indent="-228600" algn="l" rtl="0">
              <a:lnSpc>
                <a:spcPct val="100000"/>
              </a:lnSpc>
              <a:spcBef>
                <a:spcPts val="500"/>
              </a:spcBef>
              <a:spcAft>
                <a:spcPts val="0"/>
              </a:spcAft>
              <a:buClr>
                <a:srgbClr val="222222"/>
              </a:buClr>
              <a:buSzPts val="2400"/>
              <a:buChar char="•"/>
            </a:pPr>
            <a:r>
              <a:rPr lang="en-AU">
                <a:solidFill>
                  <a:srgbClr val="222222"/>
                </a:solidFill>
                <a:latin typeface="Calibri"/>
                <a:ea typeface="Calibri"/>
                <a:cs typeface="Calibri"/>
                <a:sym typeface="Calibri"/>
              </a:rPr>
              <a:t>customer expectations, supplier adaptations, public health information and government intervention</a:t>
            </a:r>
            <a:endParaRPr/>
          </a:p>
        </p:txBody>
      </p:sp>
      <p:sp>
        <p:nvSpPr>
          <p:cNvPr id="230" name="Google Shape;230;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Summary</a:t>
            </a:r>
            <a:endParaRPr/>
          </a:p>
        </p:txBody>
      </p:sp>
      <p:sp>
        <p:nvSpPr>
          <p:cNvPr id="236" name="Google Shape;236;p19"/>
          <p:cNvSpPr txBox="1">
            <a:spLocks noGrp="1"/>
          </p:cNvSpPr>
          <p:nvPr>
            <p:ph type="body" idx="1"/>
          </p:nvPr>
        </p:nvSpPr>
        <p:spPr>
          <a:xfrm>
            <a:off x="1076739" y="1690688"/>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Although tourism experiences will change depending on circumstance, it does not mean tourism will fail or even decline. </a:t>
            </a:r>
            <a:endParaRPr/>
          </a:p>
          <a:p>
            <a:pPr marL="228600" lvl="0" indent="-5080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1000"/>
              </a:spcBef>
              <a:spcAft>
                <a:spcPts val="0"/>
              </a:spcAft>
              <a:buClr>
                <a:schemeClr val="dk1"/>
              </a:buClr>
              <a:buSzPts val="2800"/>
              <a:buChar char="•"/>
            </a:pPr>
            <a:r>
              <a:rPr lang="en-AU"/>
              <a:t>The tourism industry needs to adapt to the changing conditions and ideally take into consideration the overall economic, environmental, technological, cultural, political and nutritional concerns to offer tourism experiences to the benefit of all.</a:t>
            </a:r>
            <a:endParaRPr/>
          </a:p>
        </p:txBody>
      </p:sp>
      <p:sp>
        <p:nvSpPr>
          <p:cNvPr id="237" name="Google Shape;23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Chapter Outline</a:t>
            </a:r>
            <a:endParaRPr/>
          </a:p>
        </p:txBody>
      </p:sp>
      <p:sp>
        <p:nvSpPr>
          <p:cNvPr id="98" name="Google Shape;98;p2"/>
          <p:cNvSpPr txBox="1">
            <a:spLocks noGrp="1"/>
          </p:cNvSpPr>
          <p:nvPr>
            <p:ph type="body" idx="1"/>
          </p:nvPr>
        </p:nvSpPr>
        <p:spPr>
          <a:xfrm>
            <a:off x="838200" y="1535723"/>
            <a:ext cx="10515600" cy="4641240"/>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00000"/>
              </a:lnSpc>
              <a:spcBef>
                <a:spcPts val="0"/>
              </a:spcBef>
              <a:spcAft>
                <a:spcPts val="0"/>
              </a:spcAft>
              <a:buClr>
                <a:schemeClr val="dk1"/>
              </a:buClr>
              <a:buSzPts val="2800"/>
              <a:buChar char="•"/>
            </a:pPr>
            <a:r>
              <a:rPr lang="en-AU"/>
              <a:t>Introduction</a:t>
            </a:r>
            <a:endParaRPr/>
          </a:p>
          <a:p>
            <a:pPr marL="685800" lvl="1" indent="-228600" algn="l" rtl="0">
              <a:lnSpc>
                <a:spcPct val="100000"/>
              </a:lnSpc>
              <a:spcBef>
                <a:spcPts val="500"/>
              </a:spcBef>
              <a:spcAft>
                <a:spcPts val="0"/>
              </a:spcAft>
              <a:buClr>
                <a:schemeClr val="dk1"/>
              </a:buClr>
              <a:buSzPts val="2400"/>
              <a:buChar char="•"/>
            </a:pPr>
            <a:r>
              <a:rPr lang="en-AU"/>
              <a:t>Reliance of natural resources in the travel; </a:t>
            </a:r>
            <a:endParaRPr/>
          </a:p>
          <a:p>
            <a:pPr marL="685800" lvl="1" indent="-228600" algn="l" rtl="0">
              <a:lnSpc>
                <a:spcPct val="100000"/>
              </a:lnSpc>
              <a:spcBef>
                <a:spcPts val="500"/>
              </a:spcBef>
              <a:spcAft>
                <a:spcPts val="0"/>
              </a:spcAft>
              <a:buClr>
                <a:schemeClr val="dk1"/>
              </a:buClr>
              <a:buSzPts val="2400"/>
              <a:buChar char="•"/>
            </a:pPr>
            <a:r>
              <a:rPr lang="en-AU"/>
              <a:t>Plausible futures;</a:t>
            </a:r>
            <a:endParaRPr/>
          </a:p>
          <a:p>
            <a:pPr marL="685800" lvl="1" indent="-228600" algn="l" rtl="0">
              <a:lnSpc>
                <a:spcPct val="100000"/>
              </a:lnSpc>
              <a:spcBef>
                <a:spcPts val="500"/>
              </a:spcBef>
              <a:spcAft>
                <a:spcPts val="0"/>
              </a:spcAft>
              <a:buClr>
                <a:schemeClr val="dk1"/>
              </a:buClr>
              <a:buSzPts val="2400"/>
              <a:buChar char="•"/>
            </a:pPr>
            <a:r>
              <a:rPr lang="en-AU"/>
              <a:t>Hospitality and event sectors; </a:t>
            </a:r>
            <a:endParaRPr/>
          </a:p>
          <a:p>
            <a:pPr marL="685800" lvl="1" indent="-228600" algn="l" rtl="0">
              <a:lnSpc>
                <a:spcPct val="100000"/>
              </a:lnSpc>
              <a:spcBef>
                <a:spcPts val="500"/>
              </a:spcBef>
              <a:spcAft>
                <a:spcPts val="0"/>
              </a:spcAft>
              <a:buClr>
                <a:schemeClr val="dk1"/>
              </a:buClr>
              <a:buSzPts val="2400"/>
              <a:buChar char="•"/>
            </a:pPr>
            <a:r>
              <a:rPr lang="en-AU"/>
              <a:t>Global population growth; </a:t>
            </a:r>
            <a:endParaRPr/>
          </a:p>
          <a:p>
            <a:pPr marL="685800" lvl="1" indent="-228600" algn="l" rtl="0">
              <a:lnSpc>
                <a:spcPct val="100000"/>
              </a:lnSpc>
              <a:spcBef>
                <a:spcPts val="500"/>
              </a:spcBef>
              <a:spcAft>
                <a:spcPts val="0"/>
              </a:spcAft>
              <a:buClr>
                <a:schemeClr val="dk1"/>
              </a:buClr>
              <a:buSzPts val="2400"/>
              <a:buChar char="•"/>
            </a:pPr>
            <a:r>
              <a:rPr lang="en-AU"/>
              <a:t>Food security; </a:t>
            </a:r>
            <a:endParaRPr/>
          </a:p>
          <a:p>
            <a:pPr marL="685800" lvl="1" indent="-228600" algn="l" rtl="0">
              <a:lnSpc>
                <a:spcPct val="100000"/>
              </a:lnSpc>
              <a:spcBef>
                <a:spcPts val="500"/>
              </a:spcBef>
              <a:spcAft>
                <a:spcPts val="0"/>
              </a:spcAft>
              <a:buClr>
                <a:schemeClr val="dk1"/>
              </a:buClr>
              <a:buSzPts val="2400"/>
              <a:buChar char="•"/>
            </a:pPr>
            <a:r>
              <a:rPr lang="en-AU"/>
              <a:t>The impact of war on tourism; and </a:t>
            </a:r>
            <a:endParaRPr/>
          </a:p>
          <a:p>
            <a:pPr marL="685800" lvl="1" indent="-228600" algn="l" rtl="0">
              <a:lnSpc>
                <a:spcPct val="100000"/>
              </a:lnSpc>
              <a:spcBef>
                <a:spcPts val="500"/>
              </a:spcBef>
              <a:spcAft>
                <a:spcPts val="0"/>
              </a:spcAft>
              <a:buClr>
                <a:schemeClr val="dk1"/>
              </a:buClr>
              <a:buSzPts val="2400"/>
              <a:buChar char="•"/>
            </a:pPr>
            <a:r>
              <a:rPr lang="en-AU"/>
              <a:t>The moral considerations associated with certain tourist experiences. Pandemics including COVID-19 </a:t>
            </a:r>
            <a:endParaRPr/>
          </a:p>
          <a:p>
            <a:pPr marL="228600" lvl="0" indent="-228600" algn="l" rtl="0">
              <a:lnSpc>
                <a:spcPct val="100000"/>
              </a:lnSpc>
              <a:spcBef>
                <a:spcPts val="1000"/>
              </a:spcBef>
              <a:spcAft>
                <a:spcPts val="0"/>
              </a:spcAft>
              <a:buClr>
                <a:schemeClr val="dk1"/>
              </a:buClr>
              <a:buSzPts val="2800"/>
              <a:buChar char="•"/>
            </a:pPr>
            <a:r>
              <a:rPr lang="en-AU"/>
              <a:t>Summary</a:t>
            </a:r>
            <a:endParaRPr/>
          </a:p>
          <a:p>
            <a:pPr marL="228600" lvl="0" indent="-228600" algn="l" rtl="0">
              <a:lnSpc>
                <a:spcPct val="100000"/>
              </a:lnSpc>
              <a:spcBef>
                <a:spcPts val="1000"/>
              </a:spcBef>
              <a:spcAft>
                <a:spcPts val="0"/>
              </a:spcAft>
              <a:buClr>
                <a:schemeClr val="dk1"/>
              </a:buClr>
              <a:buSzPts val="2800"/>
              <a:buChar char="•"/>
            </a:pPr>
            <a:r>
              <a:rPr lang="en-AU"/>
              <a:t>Case study and additional resources</a:t>
            </a:r>
            <a:endParaRPr/>
          </a:p>
        </p:txBody>
      </p:sp>
      <p:sp>
        <p:nvSpPr>
          <p:cNvPr id="99" name="Google Shape;9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20"/>
          <p:cNvSpPr txBox="1">
            <a:spLocks noGrp="1"/>
          </p:cNvSpPr>
          <p:nvPr>
            <p:ph type="title"/>
          </p:nvPr>
        </p:nvSpPr>
        <p:spPr>
          <a:xfrm>
            <a:off x="838200" y="365126"/>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Case Study</a:t>
            </a:r>
            <a:endParaRPr/>
          </a:p>
        </p:txBody>
      </p:sp>
      <p:sp>
        <p:nvSpPr>
          <p:cNvPr id="243" name="Google Shape;243;p20"/>
          <p:cNvSpPr txBox="1">
            <a:spLocks noGrp="1"/>
          </p:cNvSpPr>
          <p:nvPr>
            <p:ph type="body" idx="1"/>
          </p:nvPr>
        </p:nvSpPr>
        <p:spPr>
          <a:xfrm>
            <a:off x="838200" y="1430216"/>
            <a:ext cx="10814538" cy="4926134"/>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15000"/>
              </a:lnSpc>
              <a:spcBef>
                <a:spcPts val="1200"/>
              </a:spcBef>
              <a:spcAft>
                <a:spcPts val="0"/>
              </a:spcAft>
              <a:buClr>
                <a:schemeClr val="dk1"/>
              </a:buClr>
              <a:buSzPct val="57894"/>
              <a:buFont typeface="Arial"/>
              <a:buNone/>
            </a:pPr>
            <a:r>
              <a:rPr lang="en-AU" sz="1900" b="1">
                <a:latin typeface="Times New Roman"/>
                <a:ea typeface="Times New Roman"/>
                <a:cs typeface="Times New Roman"/>
                <a:sym typeface="Times New Roman"/>
              </a:rPr>
              <a:t>Case study:</a:t>
            </a:r>
            <a:r>
              <a:rPr lang="en-AU" sz="1900">
                <a:latin typeface="Times New Roman"/>
                <a:ea typeface="Times New Roman"/>
                <a:cs typeface="Times New Roman"/>
                <a:sym typeface="Times New Roman"/>
              </a:rPr>
              <a:t> View the clip:</a:t>
            </a:r>
            <a:r>
              <a:rPr lang="en-AU" sz="1900">
                <a:uFill>
                  <a:noFill/>
                </a:uFill>
                <a:latin typeface="Times New Roman"/>
                <a:ea typeface="Times New Roman"/>
                <a:cs typeface="Times New Roman"/>
                <a:sym typeface="Times New Roman"/>
                <a:hlinkClick r:id="rId3"/>
              </a:rPr>
              <a:t> </a:t>
            </a:r>
            <a:r>
              <a:rPr lang="en-AU" sz="1900" u="sng">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https://www.youtube.com/watch?v=VTiYHyKbX1E</a:t>
            </a:r>
            <a:r>
              <a:rPr lang="en-AU" sz="1900">
                <a:latin typeface="Times New Roman"/>
                <a:ea typeface="Times New Roman"/>
                <a:cs typeface="Times New Roman"/>
                <a:sym typeface="Times New Roman"/>
              </a:rPr>
              <a:t> </a:t>
            </a:r>
            <a:endParaRPr sz="1900">
              <a:latin typeface="Times New Roman"/>
              <a:ea typeface="Times New Roman"/>
              <a:cs typeface="Times New Roman"/>
              <a:sym typeface="Times New Roman"/>
            </a:endParaRPr>
          </a:p>
          <a:p>
            <a:pPr marL="0" lvl="0" indent="0" algn="l" rtl="0">
              <a:lnSpc>
                <a:spcPct val="115000"/>
              </a:lnSpc>
              <a:spcBef>
                <a:spcPts val="1200"/>
              </a:spcBef>
              <a:spcAft>
                <a:spcPts val="0"/>
              </a:spcAft>
              <a:buClr>
                <a:schemeClr val="dk1"/>
              </a:buClr>
              <a:buSzPct val="57894"/>
              <a:buFont typeface="Arial"/>
              <a:buNone/>
            </a:pPr>
            <a:r>
              <a:rPr lang="en-AU" sz="1900">
                <a:latin typeface="Times New Roman"/>
                <a:ea typeface="Times New Roman"/>
                <a:cs typeface="Times New Roman"/>
                <a:sym typeface="Times New Roman"/>
              </a:rPr>
              <a:t> </a:t>
            </a:r>
            <a:endParaRPr sz="1900">
              <a:latin typeface="Times New Roman"/>
              <a:ea typeface="Times New Roman"/>
              <a:cs typeface="Times New Roman"/>
              <a:sym typeface="Times New Roman"/>
            </a:endParaRPr>
          </a:p>
          <a:p>
            <a:pPr marL="0" lvl="0" indent="0" algn="l" rtl="0">
              <a:lnSpc>
                <a:spcPct val="115000"/>
              </a:lnSpc>
              <a:spcBef>
                <a:spcPts val="1200"/>
              </a:spcBef>
              <a:spcAft>
                <a:spcPts val="0"/>
              </a:spcAft>
              <a:buClr>
                <a:schemeClr val="dk1"/>
              </a:buClr>
              <a:buSzPct val="57894"/>
              <a:buFont typeface="Arial"/>
              <a:buNone/>
            </a:pPr>
            <a:r>
              <a:rPr lang="en-AU" sz="1900" b="1">
                <a:latin typeface="Times New Roman"/>
                <a:ea typeface="Times New Roman"/>
                <a:cs typeface="Times New Roman"/>
                <a:sym typeface="Times New Roman"/>
              </a:rPr>
              <a:t>Discussion questions:</a:t>
            </a:r>
            <a:endParaRPr sz="1900" b="1">
              <a:latin typeface="Times New Roman"/>
              <a:ea typeface="Times New Roman"/>
              <a:cs typeface="Times New Roman"/>
              <a:sym typeface="Times New Roman"/>
            </a:endParaRPr>
          </a:p>
          <a:p>
            <a:pPr marL="0" lvl="0" indent="0" algn="l" rtl="0">
              <a:lnSpc>
                <a:spcPct val="115000"/>
              </a:lnSpc>
              <a:spcBef>
                <a:spcPts val="1200"/>
              </a:spcBef>
              <a:spcAft>
                <a:spcPts val="0"/>
              </a:spcAft>
              <a:buClr>
                <a:schemeClr val="dk1"/>
              </a:buClr>
              <a:buSzPct val="57894"/>
              <a:buFont typeface="Arial"/>
              <a:buNone/>
            </a:pPr>
            <a:r>
              <a:rPr lang="en-AU" sz="1900">
                <a:latin typeface="Times New Roman"/>
                <a:ea typeface="Times New Roman"/>
                <a:cs typeface="Times New Roman"/>
                <a:sym typeface="Times New Roman"/>
              </a:rPr>
              <a:t> </a:t>
            </a:r>
            <a:endParaRPr sz="1900">
              <a:latin typeface="Times New Roman"/>
              <a:ea typeface="Times New Roman"/>
              <a:cs typeface="Times New Roman"/>
              <a:sym typeface="Times New Roman"/>
            </a:endParaRPr>
          </a:p>
          <a:p>
            <a:pPr marL="0" lvl="0" indent="0" algn="l" rtl="0">
              <a:lnSpc>
                <a:spcPct val="115000"/>
              </a:lnSpc>
              <a:spcBef>
                <a:spcPts val="1200"/>
              </a:spcBef>
              <a:spcAft>
                <a:spcPts val="0"/>
              </a:spcAft>
              <a:buClr>
                <a:schemeClr val="dk1"/>
              </a:buClr>
              <a:buSzPct val="57894"/>
              <a:buFont typeface="Arial"/>
              <a:buNone/>
            </a:pPr>
            <a:r>
              <a:rPr lang="en-AU" sz="1900">
                <a:latin typeface="Times New Roman"/>
                <a:ea typeface="Times New Roman"/>
                <a:cs typeface="Times New Roman"/>
                <a:sym typeface="Times New Roman"/>
              </a:rPr>
              <a:t>Research the main reasons why two opposing sides start a war. Discuss which wars are currently occurring around the globe.</a:t>
            </a:r>
            <a:endParaRPr sz="1900">
              <a:latin typeface="Times New Roman"/>
              <a:ea typeface="Times New Roman"/>
              <a:cs typeface="Times New Roman"/>
              <a:sym typeface="Times New Roman"/>
            </a:endParaRPr>
          </a:p>
          <a:p>
            <a:pPr marL="0" lvl="0" indent="0" algn="l" rtl="0">
              <a:lnSpc>
                <a:spcPct val="115000"/>
              </a:lnSpc>
              <a:spcBef>
                <a:spcPts val="1200"/>
              </a:spcBef>
              <a:spcAft>
                <a:spcPts val="0"/>
              </a:spcAft>
              <a:buClr>
                <a:schemeClr val="dk1"/>
              </a:buClr>
              <a:buSzPct val="57894"/>
              <a:buFont typeface="Arial"/>
              <a:buNone/>
            </a:pPr>
            <a:r>
              <a:rPr lang="en-AU" sz="1900">
                <a:latin typeface="Times New Roman"/>
                <a:ea typeface="Times New Roman"/>
                <a:cs typeface="Times New Roman"/>
                <a:sym typeface="Times New Roman"/>
              </a:rPr>
              <a:t> </a:t>
            </a:r>
            <a:endParaRPr sz="1900">
              <a:latin typeface="Times New Roman"/>
              <a:ea typeface="Times New Roman"/>
              <a:cs typeface="Times New Roman"/>
              <a:sym typeface="Times New Roman"/>
            </a:endParaRPr>
          </a:p>
          <a:p>
            <a:pPr marL="457200" lvl="0" indent="-334327" algn="l" rtl="0">
              <a:lnSpc>
                <a:spcPct val="115000"/>
              </a:lnSpc>
              <a:spcBef>
                <a:spcPts val="0"/>
              </a:spcBef>
              <a:spcAft>
                <a:spcPts val="0"/>
              </a:spcAft>
              <a:buSzPct val="94736"/>
              <a:buAutoNum type="arabicPeriod"/>
            </a:pPr>
            <a:r>
              <a:rPr lang="en-AU" sz="1900">
                <a:latin typeface="Times New Roman"/>
                <a:ea typeface="Times New Roman"/>
                <a:cs typeface="Times New Roman"/>
                <a:sym typeface="Times New Roman"/>
              </a:rPr>
              <a:t>Is there only one main reason for starting a war or a combination of reasons? </a:t>
            </a:r>
            <a:endParaRPr sz="1900">
              <a:latin typeface="Times New Roman"/>
              <a:ea typeface="Times New Roman"/>
              <a:cs typeface="Times New Roman"/>
              <a:sym typeface="Times New Roman"/>
            </a:endParaRPr>
          </a:p>
          <a:p>
            <a:pPr marL="457200" lvl="0" indent="-334327" algn="l" rtl="0">
              <a:lnSpc>
                <a:spcPct val="115000"/>
              </a:lnSpc>
              <a:spcBef>
                <a:spcPts val="0"/>
              </a:spcBef>
              <a:spcAft>
                <a:spcPts val="0"/>
              </a:spcAft>
              <a:buSzPct val="94736"/>
              <a:buAutoNum type="arabicPeriod"/>
            </a:pPr>
            <a:r>
              <a:rPr lang="en-AU" sz="1900">
                <a:latin typeface="Times New Roman"/>
                <a:ea typeface="Times New Roman"/>
                <a:cs typeface="Times New Roman"/>
                <a:sym typeface="Times New Roman"/>
              </a:rPr>
              <a:t>How does war affect tourism in the region?</a:t>
            </a:r>
            <a:endParaRPr sz="1900">
              <a:latin typeface="Times New Roman"/>
              <a:ea typeface="Times New Roman"/>
              <a:cs typeface="Times New Roman"/>
              <a:sym typeface="Times New Roman"/>
            </a:endParaRPr>
          </a:p>
          <a:p>
            <a:pPr marL="457200" lvl="0" indent="-334327" algn="l" rtl="0">
              <a:lnSpc>
                <a:spcPct val="115000"/>
              </a:lnSpc>
              <a:spcBef>
                <a:spcPts val="0"/>
              </a:spcBef>
              <a:spcAft>
                <a:spcPts val="0"/>
              </a:spcAft>
              <a:buSzPct val="94736"/>
              <a:buAutoNum type="arabicPeriod"/>
            </a:pPr>
            <a:r>
              <a:rPr lang="en-AU" sz="1900">
                <a:latin typeface="Times New Roman"/>
                <a:ea typeface="Times New Roman"/>
                <a:cs typeface="Times New Roman"/>
                <a:sym typeface="Times New Roman"/>
              </a:rPr>
              <a:t>How are airlines affected by war on a global scale?</a:t>
            </a:r>
            <a:endParaRPr sz="1900">
              <a:latin typeface="Times New Roman"/>
              <a:ea typeface="Times New Roman"/>
              <a:cs typeface="Times New Roman"/>
              <a:sym typeface="Times New Roman"/>
            </a:endParaRPr>
          </a:p>
          <a:p>
            <a:pPr marL="457200" lvl="0" indent="-334327" algn="l" rtl="0">
              <a:lnSpc>
                <a:spcPct val="115000"/>
              </a:lnSpc>
              <a:spcBef>
                <a:spcPts val="0"/>
              </a:spcBef>
              <a:spcAft>
                <a:spcPts val="0"/>
              </a:spcAft>
              <a:buSzPct val="94736"/>
              <a:buAutoNum type="arabicPeriod"/>
            </a:pPr>
            <a:r>
              <a:rPr lang="en-AU" sz="1900">
                <a:latin typeface="Times New Roman"/>
                <a:ea typeface="Times New Roman"/>
                <a:cs typeface="Times New Roman"/>
                <a:sym typeface="Times New Roman"/>
              </a:rPr>
              <a:t>Why would tourists enter a war zone?</a:t>
            </a:r>
            <a:endParaRPr sz="1900">
              <a:latin typeface="Times New Roman"/>
              <a:ea typeface="Times New Roman"/>
              <a:cs typeface="Times New Roman"/>
              <a:sym typeface="Times New Roman"/>
            </a:endParaRPr>
          </a:p>
          <a:p>
            <a:pPr marL="457200" lvl="0" indent="0" algn="l" rtl="0">
              <a:lnSpc>
                <a:spcPct val="115000"/>
              </a:lnSpc>
              <a:spcBef>
                <a:spcPts val="1200"/>
              </a:spcBef>
              <a:spcAft>
                <a:spcPts val="0"/>
              </a:spcAft>
              <a:buClr>
                <a:schemeClr val="dk1"/>
              </a:buClr>
              <a:buSzPct val="91666"/>
              <a:buFont typeface="Arial"/>
              <a:buNone/>
            </a:pPr>
            <a:r>
              <a:rPr lang="en-AU"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marL="0" lvl="0" indent="0" algn="l" rtl="0">
              <a:lnSpc>
                <a:spcPct val="90000"/>
              </a:lnSpc>
              <a:spcBef>
                <a:spcPts val="1000"/>
              </a:spcBef>
              <a:spcAft>
                <a:spcPts val="0"/>
              </a:spcAft>
              <a:buClr>
                <a:schemeClr val="dk1"/>
              </a:buClr>
              <a:buSzPct val="100000"/>
              <a:buNone/>
            </a:pPr>
            <a:endParaRPr b="1"/>
          </a:p>
          <a:p>
            <a:pPr marL="228600" lvl="0" indent="-77470" algn="l" rtl="0">
              <a:lnSpc>
                <a:spcPct val="90000"/>
              </a:lnSpc>
              <a:spcBef>
                <a:spcPts val="1000"/>
              </a:spcBef>
              <a:spcAft>
                <a:spcPts val="0"/>
              </a:spcAft>
              <a:buClr>
                <a:schemeClr val="dk1"/>
              </a:buClr>
              <a:buSzPct val="100000"/>
              <a:buNone/>
            </a:pPr>
            <a:endParaRPr/>
          </a:p>
        </p:txBody>
      </p:sp>
      <p:sp>
        <p:nvSpPr>
          <p:cNvPr id="244" name="Google Shape;244;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21"/>
          <p:cNvSpPr txBox="1">
            <a:spLocks noGrp="1"/>
          </p:cNvSpPr>
          <p:nvPr>
            <p:ph type="title"/>
          </p:nvPr>
        </p:nvSpPr>
        <p:spPr>
          <a:xfrm>
            <a:off x="838200" y="365126"/>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Additional Resources</a:t>
            </a:r>
            <a:endParaRPr/>
          </a:p>
        </p:txBody>
      </p:sp>
      <p:sp>
        <p:nvSpPr>
          <p:cNvPr id="250" name="Google Shape;250;p21"/>
          <p:cNvSpPr txBox="1">
            <a:spLocks noGrp="1"/>
          </p:cNvSpPr>
          <p:nvPr>
            <p:ph type="body" idx="1"/>
          </p:nvPr>
        </p:nvSpPr>
        <p:spPr>
          <a:xfrm>
            <a:off x="838200" y="1430216"/>
            <a:ext cx="10814538" cy="4926134"/>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ct val="100000"/>
              <a:buChar char="•"/>
            </a:pPr>
            <a:r>
              <a:rPr lang="en-AU"/>
              <a:t>Apeel Fruit and Vegetables: </a:t>
            </a:r>
            <a:r>
              <a:rPr lang="en-AU" u="sng">
                <a:solidFill>
                  <a:schemeClr val="hlink"/>
                </a:solidFill>
                <a:hlinkClick r:id="rId3"/>
              </a:rPr>
              <a:t>https://apeelsciences.com/our-story</a:t>
            </a:r>
            <a:r>
              <a:rPr lang="en-AU"/>
              <a:t> </a:t>
            </a:r>
            <a:endParaRPr/>
          </a:p>
          <a:p>
            <a:pPr marL="228600" lvl="0" indent="-228600" algn="l" rtl="0">
              <a:lnSpc>
                <a:spcPct val="90000"/>
              </a:lnSpc>
              <a:spcBef>
                <a:spcPts val="1000"/>
              </a:spcBef>
              <a:spcAft>
                <a:spcPts val="0"/>
              </a:spcAft>
              <a:buClr>
                <a:schemeClr val="dk1"/>
              </a:buClr>
              <a:buSzPct val="100000"/>
              <a:buChar char="•"/>
            </a:pPr>
            <a:r>
              <a:rPr lang="en-AU"/>
              <a:t>Chep Food Reduction and Wastage: </a:t>
            </a:r>
            <a:r>
              <a:rPr lang="en-AU" u="sng">
                <a:solidFill>
                  <a:schemeClr val="hlink"/>
                </a:solidFill>
                <a:hlinkClick r:id="rId4"/>
              </a:rPr>
              <a:t>https://www.chep.com/zw/en/consumer-goods/solutions/corporate-social-responsibility/food-waste-reduction</a:t>
            </a:r>
            <a:r>
              <a:rPr lang="en-AU"/>
              <a:t> </a:t>
            </a:r>
            <a:endParaRPr/>
          </a:p>
          <a:p>
            <a:pPr marL="228600" lvl="0" indent="-228600" algn="l" rtl="0">
              <a:lnSpc>
                <a:spcPct val="90000"/>
              </a:lnSpc>
              <a:spcBef>
                <a:spcPts val="1000"/>
              </a:spcBef>
              <a:spcAft>
                <a:spcPts val="0"/>
              </a:spcAft>
              <a:buClr>
                <a:schemeClr val="dk1"/>
              </a:buClr>
              <a:buSzPct val="100000"/>
              <a:buChar char="•"/>
            </a:pPr>
            <a:r>
              <a:rPr lang="en-AU"/>
              <a:t>City Farms: </a:t>
            </a:r>
            <a:r>
              <a:rPr lang="en-AU" u="sng">
                <a:solidFill>
                  <a:schemeClr val="hlink"/>
                </a:solidFill>
                <a:hlinkClick r:id="rId5"/>
              </a:rPr>
              <a:t>https://popupcity.net/top-5-of-the-greatest-urban-rooftop-farms/</a:t>
            </a:r>
            <a:r>
              <a:rPr lang="en-AU"/>
              <a:t> </a:t>
            </a:r>
            <a:endParaRPr/>
          </a:p>
          <a:p>
            <a:pPr marL="228600" lvl="0" indent="-228600" algn="l" rtl="0">
              <a:lnSpc>
                <a:spcPct val="90000"/>
              </a:lnSpc>
              <a:spcBef>
                <a:spcPts val="1000"/>
              </a:spcBef>
              <a:spcAft>
                <a:spcPts val="0"/>
              </a:spcAft>
              <a:buClr>
                <a:schemeClr val="dk1"/>
              </a:buClr>
              <a:buSzPct val="100000"/>
              <a:buChar char="•"/>
            </a:pPr>
            <a:r>
              <a:rPr lang="en-AU"/>
              <a:t>Gross National Happiness: </a:t>
            </a:r>
            <a:r>
              <a:rPr lang="en-AU" u="sng">
                <a:solidFill>
                  <a:schemeClr val="hlink"/>
                </a:solidFill>
                <a:hlinkClick r:id="rId6"/>
              </a:rPr>
              <a:t>https://www.youtube.com/watch?v=3rNGzD5fWAo</a:t>
            </a:r>
            <a:r>
              <a:rPr lang="en-AU"/>
              <a:t> </a:t>
            </a:r>
            <a:endParaRPr/>
          </a:p>
          <a:p>
            <a:pPr marL="228600" lvl="0" indent="-228600" algn="l" rtl="0">
              <a:lnSpc>
                <a:spcPct val="90000"/>
              </a:lnSpc>
              <a:spcBef>
                <a:spcPts val="1000"/>
              </a:spcBef>
              <a:spcAft>
                <a:spcPts val="0"/>
              </a:spcAft>
              <a:buClr>
                <a:schemeClr val="dk1"/>
              </a:buClr>
              <a:buSzPct val="100000"/>
              <a:buChar char="•"/>
            </a:pPr>
            <a:r>
              <a:rPr lang="en-AU"/>
              <a:t>Port August Tomato Farm: </a:t>
            </a:r>
            <a:r>
              <a:rPr lang="en-AU" u="sng">
                <a:solidFill>
                  <a:schemeClr val="hlink"/>
                </a:solidFill>
                <a:hlinkClick r:id="rId7"/>
              </a:rPr>
              <a:t>https://reneweconomy.com.au/world-first-solar-tower-powered-tomato-farm-opens-port-augusta-41643</a:t>
            </a:r>
            <a:r>
              <a:rPr lang="en-AU"/>
              <a:t> </a:t>
            </a:r>
            <a:endParaRPr/>
          </a:p>
          <a:p>
            <a:pPr marL="228600" lvl="0" indent="-228600" algn="l" rtl="0">
              <a:lnSpc>
                <a:spcPct val="90000"/>
              </a:lnSpc>
              <a:spcBef>
                <a:spcPts val="1000"/>
              </a:spcBef>
              <a:spcAft>
                <a:spcPts val="0"/>
              </a:spcAft>
              <a:buClr>
                <a:schemeClr val="dk1"/>
              </a:buClr>
              <a:buSzPct val="100000"/>
              <a:buChar char="•"/>
            </a:pPr>
            <a:r>
              <a:rPr lang="en-AU"/>
              <a:t>Singapore Roof Top Gardens: </a:t>
            </a:r>
            <a:r>
              <a:rPr lang="en-AU" u="sng">
                <a:solidFill>
                  <a:schemeClr val="hlink"/>
                </a:solidFill>
                <a:hlinkClick r:id="rId8"/>
              </a:rPr>
              <a:t>https://frenzeelo.blogspot.com/2012/05/6-best-rooftop-gardens-to-visit-in.html</a:t>
            </a:r>
            <a:r>
              <a:rPr lang="en-AU"/>
              <a:t> </a:t>
            </a:r>
            <a:endParaRPr/>
          </a:p>
          <a:p>
            <a:pPr marL="228600" lvl="0" indent="-64135" algn="l" rtl="0">
              <a:lnSpc>
                <a:spcPct val="90000"/>
              </a:lnSpc>
              <a:spcBef>
                <a:spcPts val="1000"/>
              </a:spcBef>
              <a:spcAft>
                <a:spcPts val="0"/>
              </a:spcAft>
              <a:buClr>
                <a:schemeClr val="dk1"/>
              </a:buClr>
              <a:buSzPct val="100000"/>
              <a:buNone/>
            </a:pPr>
            <a:endParaRPr/>
          </a:p>
        </p:txBody>
      </p:sp>
      <p:sp>
        <p:nvSpPr>
          <p:cNvPr id="251" name="Google Shape;25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06" name="Google Shape;106;p3"/>
          <p:cNvSpPr txBox="1">
            <a:spLocks noGrp="1"/>
          </p:cNvSpPr>
          <p:nvPr>
            <p:ph type="body" idx="1"/>
          </p:nvPr>
        </p:nvSpPr>
        <p:spPr>
          <a:xfrm>
            <a:off x="838200" y="1582615"/>
            <a:ext cx="10515600" cy="459434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This session investigates the possibility that the tourism industry, as we currently know it, will significantly change and perhaps will not exist in the future. </a:t>
            </a:r>
            <a:endParaRPr/>
          </a:p>
          <a:p>
            <a:pPr marL="0" lvl="0" indent="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1000"/>
              </a:spcBef>
              <a:spcAft>
                <a:spcPts val="0"/>
              </a:spcAft>
              <a:buClr>
                <a:schemeClr val="dk1"/>
              </a:buClr>
              <a:buSzPts val="2800"/>
              <a:buChar char="•"/>
            </a:pPr>
            <a:r>
              <a:rPr lang="en-AU"/>
              <a:t>Some topics will be discussed in the realm of plausible futures, meaning that they may not happen, however it’s a possibility and in the event it does occur, the tourism industry should be prepared. </a:t>
            </a:r>
            <a:endParaRPr/>
          </a:p>
        </p:txBody>
      </p:sp>
      <p:sp>
        <p:nvSpPr>
          <p:cNvPr id="107" name="Google Shape;107;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Plausible Futures</a:t>
            </a:r>
            <a:endParaRPr/>
          </a:p>
        </p:txBody>
      </p:sp>
      <p:sp>
        <p:nvSpPr>
          <p:cNvPr id="114" name="Google Shape;114;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Plausible futures is the possibility of something occurring but it may not happen (Walton, 2008) </a:t>
            </a:r>
            <a:endParaRPr/>
          </a:p>
          <a:p>
            <a:pPr marL="228600" lvl="0" indent="-50800" algn="l" rtl="0">
              <a:lnSpc>
                <a:spcPct val="100000"/>
              </a:lnSpc>
              <a:spcBef>
                <a:spcPts val="300"/>
              </a:spcBef>
              <a:spcAft>
                <a:spcPts val="0"/>
              </a:spcAft>
              <a:buClr>
                <a:schemeClr val="dk1"/>
              </a:buClr>
              <a:buSzPts val="2800"/>
              <a:buNone/>
            </a:pPr>
            <a:endParaRPr/>
          </a:p>
          <a:p>
            <a:pPr marL="228600" lvl="0" indent="-228600" algn="l" rtl="0">
              <a:lnSpc>
                <a:spcPct val="100000"/>
              </a:lnSpc>
              <a:spcBef>
                <a:spcPts val="300"/>
              </a:spcBef>
              <a:spcAft>
                <a:spcPts val="0"/>
              </a:spcAft>
              <a:buClr>
                <a:schemeClr val="dk1"/>
              </a:buClr>
              <a:buSzPts val="2800"/>
              <a:buChar char="•"/>
            </a:pPr>
            <a:r>
              <a:rPr lang="en-AU"/>
              <a:t>Plurality of futures which is not necessarily a predicted trend, making it an ideal structure for discussing global events and concepts of the future (Strickland, 2012; Yeoman, 2012) </a:t>
            </a:r>
            <a:endParaRPr sz="2600"/>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115" name="Google Shape;11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Natural Resources in Tourism, Hospitality and Events Sectors</a:t>
            </a:r>
            <a:endParaRPr/>
          </a:p>
        </p:txBody>
      </p:sp>
      <p:sp>
        <p:nvSpPr>
          <p:cNvPr id="122" name="Google Shape;122;p5"/>
          <p:cNvSpPr txBox="1">
            <a:spLocks noGrp="1"/>
          </p:cNvSpPr>
          <p:nvPr>
            <p:ph type="body" idx="1"/>
          </p:nvPr>
        </p:nvSpPr>
        <p:spPr>
          <a:xfrm>
            <a:off x="838200" y="1690688"/>
            <a:ext cx="10515600" cy="4486275"/>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00000"/>
              </a:lnSpc>
              <a:spcBef>
                <a:spcPts val="0"/>
              </a:spcBef>
              <a:spcAft>
                <a:spcPts val="0"/>
              </a:spcAft>
              <a:buClr>
                <a:schemeClr val="dk1"/>
              </a:buClr>
              <a:buSzPts val="2800"/>
              <a:buChar char="•"/>
            </a:pPr>
            <a:r>
              <a:rPr lang="en-AU"/>
              <a:t>Nature-based tourism is ‘physical recreation characteristics, level of development, management, intensity of use and anticipated behavioural classes’ (Priskin, 2001: 640). </a:t>
            </a:r>
            <a:endParaRPr/>
          </a:p>
          <a:p>
            <a:pPr marL="228600" lvl="0" indent="-5080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1000"/>
              </a:spcBef>
              <a:spcAft>
                <a:spcPts val="0"/>
              </a:spcAft>
              <a:buClr>
                <a:schemeClr val="dk1"/>
              </a:buClr>
              <a:buSzPts val="2800"/>
              <a:buChar char="•"/>
            </a:pPr>
            <a:r>
              <a:rPr lang="en-AU"/>
              <a:t>From this research, a further four categories regarding natural resources have been identified: </a:t>
            </a:r>
            <a:endParaRPr/>
          </a:p>
          <a:p>
            <a:pPr marL="685800" lvl="1" indent="-228600" algn="l" rtl="0">
              <a:lnSpc>
                <a:spcPct val="100000"/>
              </a:lnSpc>
              <a:spcBef>
                <a:spcPts val="500"/>
              </a:spcBef>
              <a:spcAft>
                <a:spcPts val="0"/>
              </a:spcAft>
              <a:buClr>
                <a:schemeClr val="dk1"/>
              </a:buClr>
              <a:buSzPts val="2400"/>
              <a:buChar char="•"/>
            </a:pPr>
            <a:r>
              <a:rPr lang="en-AU"/>
              <a:t>attraction diversity; </a:t>
            </a:r>
            <a:endParaRPr/>
          </a:p>
          <a:p>
            <a:pPr marL="685800" lvl="1" indent="-228600" algn="l" rtl="0">
              <a:lnSpc>
                <a:spcPct val="100000"/>
              </a:lnSpc>
              <a:spcBef>
                <a:spcPts val="500"/>
              </a:spcBef>
              <a:spcAft>
                <a:spcPts val="0"/>
              </a:spcAft>
              <a:buClr>
                <a:schemeClr val="dk1"/>
              </a:buClr>
              <a:buSzPts val="2400"/>
              <a:buChar char="•"/>
            </a:pPr>
            <a:r>
              <a:rPr lang="en-AU"/>
              <a:t>accessibility; </a:t>
            </a:r>
            <a:endParaRPr/>
          </a:p>
          <a:p>
            <a:pPr marL="685800" lvl="1" indent="-228600" algn="l" rtl="0">
              <a:lnSpc>
                <a:spcPct val="100000"/>
              </a:lnSpc>
              <a:spcBef>
                <a:spcPts val="500"/>
              </a:spcBef>
              <a:spcAft>
                <a:spcPts val="0"/>
              </a:spcAft>
              <a:buClr>
                <a:schemeClr val="dk1"/>
              </a:buClr>
              <a:buSzPts val="2400"/>
              <a:buChar char="•"/>
            </a:pPr>
            <a:r>
              <a:rPr lang="en-AU"/>
              <a:t>supporting infrastructure and </a:t>
            </a:r>
            <a:endParaRPr/>
          </a:p>
          <a:p>
            <a:pPr marL="685800" lvl="1" indent="-228600" algn="l" rtl="0">
              <a:lnSpc>
                <a:spcPct val="100000"/>
              </a:lnSpc>
              <a:spcBef>
                <a:spcPts val="500"/>
              </a:spcBef>
              <a:spcAft>
                <a:spcPts val="0"/>
              </a:spcAft>
              <a:buClr>
                <a:schemeClr val="dk1"/>
              </a:buClr>
              <a:buSzPts val="2400"/>
              <a:buChar char="•"/>
            </a:pPr>
            <a:r>
              <a:rPr lang="en-AU"/>
              <a:t>the level of environmental degradation (Priskin, 2001: 642). </a:t>
            </a:r>
            <a:endParaRPr sz="1800"/>
          </a:p>
        </p:txBody>
      </p:sp>
      <p:sp>
        <p:nvSpPr>
          <p:cNvPr id="123" name="Google Shape;12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Natural Resources in Tourism, Hospitality and Events Sectors</a:t>
            </a:r>
            <a:endParaRPr/>
          </a:p>
        </p:txBody>
      </p:sp>
      <p:sp>
        <p:nvSpPr>
          <p:cNvPr id="130" name="Google Shape;130;p6"/>
          <p:cNvSpPr txBox="1">
            <a:spLocks noGrp="1"/>
          </p:cNvSpPr>
          <p:nvPr>
            <p:ph type="body" idx="1"/>
          </p:nvPr>
        </p:nvSpPr>
        <p:spPr>
          <a:xfrm>
            <a:off x="838200" y="1690688"/>
            <a:ext cx="10515600" cy="4486275"/>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natural resources are generally categorised as: </a:t>
            </a:r>
            <a:endParaRPr/>
          </a:p>
          <a:p>
            <a:pPr marL="685800" lvl="1" indent="-228600" algn="l" rtl="0">
              <a:lnSpc>
                <a:spcPct val="100000"/>
              </a:lnSpc>
              <a:spcBef>
                <a:spcPts val="500"/>
              </a:spcBef>
              <a:spcAft>
                <a:spcPts val="0"/>
              </a:spcAft>
              <a:buClr>
                <a:schemeClr val="dk1"/>
              </a:buClr>
              <a:buSzPts val="2400"/>
              <a:buChar char="•"/>
            </a:pPr>
            <a:r>
              <a:rPr lang="en-AU"/>
              <a:t>minerals, </a:t>
            </a:r>
            <a:endParaRPr/>
          </a:p>
          <a:p>
            <a:pPr marL="685800" lvl="1" indent="-228600" algn="l" rtl="0">
              <a:lnSpc>
                <a:spcPct val="100000"/>
              </a:lnSpc>
              <a:spcBef>
                <a:spcPts val="500"/>
              </a:spcBef>
              <a:spcAft>
                <a:spcPts val="0"/>
              </a:spcAft>
              <a:buClr>
                <a:schemeClr val="dk1"/>
              </a:buClr>
              <a:buSzPts val="2400"/>
              <a:buChar char="•"/>
            </a:pPr>
            <a:r>
              <a:rPr lang="en-AU"/>
              <a:t>fuels and </a:t>
            </a:r>
            <a:endParaRPr/>
          </a:p>
          <a:p>
            <a:pPr marL="685800" lvl="1" indent="-228600" algn="l" rtl="0">
              <a:lnSpc>
                <a:spcPct val="100000"/>
              </a:lnSpc>
              <a:spcBef>
                <a:spcPts val="500"/>
              </a:spcBef>
              <a:spcAft>
                <a:spcPts val="0"/>
              </a:spcAft>
              <a:buClr>
                <a:schemeClr val="dk1"/>
              </a:buClr>
              <a:buSzPts val="2400"/>
              <a:buChar char="•"/>
            </a:pPr>
            <a:r>
              <a:rPr lang="en-AU"/>
              <a:t>Agricultural resources (Acar, 2017)</a:t>
            </a:r>
            <a:endParaRPr sz="1600"/>
          </a:p>
          <a:p>
            <a:pPr marL="228600" lvl="0" indent="-5080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1000"/>
              </a:spcBef>
              <a:spcAft>
                <a:spcPts val="0"/>
              </a:spcAft>
              <a:buClr>
                <a:schemeClr val="dk1"/>
              </a:buClr>
              <a:buSzPts val="2800"/>
              <a:buChar char="•"/>
            </a:pPr>
            <a:r>
              <a:rPr lang="en-AU"/>
              <a:t>there are over 3800 minerals identified worldwide with between 30-50 additional minerals added annually (Mineralogical Society of America, 2019)</a:t>
            </a:r>
            <a:endParaRPr/>
          </a:p>
        </p:txBody>
      </p:sp>
      <p:sp>
        <p:nvSpPr>
          <p:cNvPr id="131" name="Google Shape;13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Minerals</a:t>
            </a:r>
            <a:endParaRPr/>
          </a:p>
        </p:txBody>
      </p:sp>
      <p:sp>
        <p:nvSpPr>
          <p:cNvPr id="138" name="Google Shape;138;p7"/>
          <p:cNvSpPr txBox="1">
            <a:spLocks noGrp="1"/>
          </p:cNvSpPr>
          <p:nvPr>
            <p:ph type="body" idx="1"/>
          </p:nvPr>
        </p:nvSpPr>
        <p:spPr>
          <a:xfrm>
            <a:off x="838200" y="1690688"/>
            <a:ext cx="10515600" cy="4486275"/>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Minerals do not tend to affect the tourism sectors unless an attraction is created  e.g.:</a:t>
            </a:r>
            <a:endParaRPr/>
          </a:p>
          <a:p>
            <a:pPr marL="685800" lvl="1" indent="-228600" algn="l" rtl="0">
              <a:lnSpc>
                <a:spcPct val="100000"/>
              </a:lnSpc>
              <a:spcBef>
                <a:spcPts val="500"/>
              </a:spcBef>
              <a:spcAft>
                <a:spcPts val="0"/>
              </a:spcAft>
              <a:buClr>
                <a:schemeClr val="dk1"/>
              </a:buClr>
              <a:buSzPts val="2400"/>
              <a:buChar char="•"/>
            </a:pPr>
            <a:r>
              <a:rPr lang="en-AU"/>
              <a:t>museums</a:t>
            </a:r>
            <a:endParaRPr/>
          </a:p>
          <a:p>
            <a:pPr marL="685800" lvl="1" indent="-228600" algn="l" rtl="0">
              <a:lnSpc>
                <a:spcPct val="100000"/>
              </a:lnSpc>
              <a:spcBef>
                <a:spcPts val="500"/>
              </a:spcBef>
              <a:spcAft>
                <a:spcPts val="0"/>
              </a:spcAft>
              <a:buClr>
                <a:schemeClr val="dk1"/>
              </a:buClr>
              <a:buSzPts val="2400"/>
              <a:buChar char="•"/>
            </a:pPr>
            <a:r>
              <a:rPr lang="en-AU"/>
              <a:t>caves</a:t>
            </a:r>
            <a:endParaRPr/>
          </a:p>
          <a:p>
            <a:pPr marL="685800" lvl="1" indent="-228600" algn="l" rtl="0">
              <a:lnSpc>
                <a:spcPct val="100000"/>
              </a:lnSpc>
              <a:spcBef>
                <a:spcPts val="500"/>
              </a:spcBef>
              <a:spcAft>
                <a:spcPts val="0"/>
              </a:spcAft>
              <a:buClr>
                <a:schemeClr val="dk1"/>
              </a:buClr>
              <a:buSzPts val="2400"/>
              <a:buChar char="•"/>
            </a:pPr>
            <a:r>
              <a:rPr lang="en-AU"/>
              <a:t>lakes</a:t>
            </a:r>
            <a:endParaRPr/>
          </a:p>
          <a:p>
            <a:pPr marL="685800" lvl="1" indent="-228600" algn="l" rtl="0">
              <a:lnSpc>
                <a:spcPct val="100000"/>
              </a:lnSpc>
              <a:spcBef>
                <a:spcPts val="500"/>
              </a:spcBef>
              <a:spcAft>
                <a:spcPts val="0"/>
              </a:spcAft>
              <a:buClr>
                <a:schemeClr val="dk1"/>
              </a:buClr>
              <a:buSzPts val="2400"/>
              <a:buChar char="•"/>
            </a:pPr>
            <a:r>
              <a:rPr lang="en-AU"/>
              <a:t>Rivers</a:t>
            </a:r>
            <a:endParaRPr/>
          </a:p>
          <a:p>
            <a:pPr marL="685800" lvl="1" indent="-228600" algn="l" rtl="0">
              <a:lnSpc>
                <a:spcPct val="100000"/>
              </a:lnSpc>
              <a:spcBef>
                <a:spcPts val="500"/>
              </a:spcBef>
              <a:spcAft>
                <a:spcPts val="0"/>
              </a:spcAft>
              <a:buClr>
                <a:schemeClr val="dk1"/>
              </a:buClr>
              <a:buSzPts val="2400"/>
              <a:buChar char="•"/>
            </a:pPr>
            <a:r>
              <a:rPr lang="en-AU"/>
              <a:t>gemstones</a:t>
            </a:r>
            <a:endParaRPr/>
          </a:p>
        </p:txBody>
      </p:sp>
      <p:sp>
        <p:nvSpPr>
          <p:cNvPr id="139" name="Google Shape;13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Fuels</a:t>
            </a:r>
            <a:endParaRPr/>
          </a:p>
        </p:txBody>
      </p:sp>
      <p:sp>
        <p:nvSpPr>
          <p:cNvPr id="146" name="Google Shape;146;p8"/>
          <p:cNvSpPr txBox="1">
            <a:spLocks noGrp="1"/>
          </p:cNvSpPr>
          <p:nvPr>
            <p:ph type="body" idx="1"/>
          </p:nvPr>
        </p:nvSpPr>
        <p:spPr>
          <a:xfrm>
            <a:off x="838200" y="1761539"/>
            <a:ext cx="10515600" cy="4486275"/>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Fuels affect the tourism industry immensely. </a:t>
            </a:r>
            <a:endParaRPr/>
          </a:p>
          <a:p>
            <a:pPr marL="228600" lvl="0" indent="-5080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1000"/>
              </a:spcBef>
              <a:spcAft>
                <a:spcPts val="0"/>
              </a:spcAft>
              <a:buClr>
                <a:schemeClr val="dk1"/>
              </a:buClr>
              <a:buSzPts val="2800"/>
              <a:buChar char="•"/>
            </a:pPr>
            <a:r>
              <a:rPr lang="en-AU"/>
              <a:t>Fossil fuels used in the tourism sector can be identified within two categories: </a:t>
            </a:r>
            <a:endParaRPr/>
          </a:p>
          <a:p>
            <a:pPr marL="685800" lvl="1" indent="-228600" algn="l" rtl="0">
              <a:lnSpc>
                <a:spcPct val="100000"/>
              </a:lnSpc>
              <a:spcBef>
                <a:spcPts val="500"/>
              </a:spcBef>
              <a:spcAft>
                <a:spcPts val="0"/>
              </a:spcAft>
              <a:buClr>
                <a:schemeClr val="dk1"/>
              </a:buClr>
              <a:buSzPts val="2400"/>
              <a:buChar char="•"/>
            </a:pPr>
            <a:r>
              <a:rPr lang="en-AU"/>
              <a:t>Energy consumption needed for travel</a:t>
            </a:r>
            <a:endParaRPr/>
          </a:p>
          <a:p>
            <a:pPr marL="685800" lvl="1" indent="-228600" algn="l" rtl="0">
              <a:lnSpc>
                <a:spcPct val="100000"/>
              </a:lnSpc>
              <a:spcBef>
                <a:spcPts val="500"/>
              </a:spcBef>
              <a:spcAft>
                <a:spcPts val="0"/>
              </a:spcAft>
              <a:buClr>
                <a:schemeClr val="dk1"/>
              </a:buClr>
              <a:buSzPts val="2400"/>
              <a:buChar char="•"/>
            </a:pPr>
            <a:r>
              <a:rPr lang="en-AU"/>
              <a:t>energy consumption within a destination (</a:t>
            </a:r>
            <a:r>
              <a:rPr lang="en-AU">
                <a:latin typeface="Times New Roman"/>
                <a:ea typeface="Times New Roman"/>
                <a:cs typeface="Times New Roman"/>
                <a:sym typeface="Times New Roman"/>
              </a:rPr>
              <a:t>Jabeen </a:t>
            </a:r>
            <a:r>
              <a:rPr lang="en-AU" i="1">
                <a:latin typeface="Times New Roman"/>
                <a:ea typeface="Times New Roman"/>
                <a:cs typeface="Times New Roman"/>
                <a:sym typeface="Times New Roman"/>
              </a:rPr>
              <a:t>et al</a:t>
            </a:r>
            <a:r>
              <a:rPr lang="en-AU">
                <a:latin typeface="Times New Roman"/>
                <a:ea typeface="Times New Roman"/>
                <a:cs typeface="Times New Roman"/>
                <a:sym typeface="Times New Roman"/>
              </a:rPr>
              <a:t>., 2024</a:t>
            </a:r>
            <a:r>
              <a:rPr lang="en-AU"/>
              <a:t>)</a:t>
            </a:r>
            <a:endParaRPr/>
          </a:p>
        </p:txBody>
      </p:sp>
      <p:sp>
        <p:nvSpPr>
          <p:cNvPr id="147" name="Google Shape;147;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Fuels</a:t>
            </a:r>
            <a:endParaRPr/>
          </a:p>
        </p:txBody>
      </p:sp>
      <p:sp>
        <p:nvSpPr>
          <p:cNvPr id="154" name="Google Shape;154;p9"/>
          <p:cNvSpPr txBox="1">
            <a:spLocks noGrp="1"/>
          </p:cNvSpPr>
          <p:nvPr>
            <p:ph type="body" idx="1"/>
          </p:nvPr>
        </p:nvSpPr>
        <p:spPr>
          <a:xfrm>
            <a:off x="838199" y="1761539"/>
            <a:ext cx="3667539" cy="4594811"/>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100000"/>
              </a:lnSpc>
              <a:spcBef>
                <a:spcPts val="0"/>
              </a:spcBef>
              <a:spcAft>
                <a:spcPts val="0"/>
              </a:spcAft>
              <a:buClr>
                <a:schemeClr val="dk1"/>
              </a:buClr>
              <a:buSzPct val="100000"/>
              <a:buChar char="•"/>
            </a:pPr>
            <a:r>
              <a:rPr lang="en-AU" sz="3000"/>
              <a:t>coal, </a:t>
            </a:r>
            <a:endParaRPr/>
          </a:p>
          <a:p>
            <a:pPr marL="228600" lvl="0" indent="-228600" algn="l" rtl="0">
              <a:lnSpc>
                <a:spcPct val="100000"/>
              </a:lnSpc>
              <a:spcBef>
                <a:spcPts val="1000"/>
              </a:spcBef>
              <a:spcAft>
                <a:spcPts val="0"/>
              </a:spcAft>
              <a:buClr>
                <a:schemeClr val="dk1"/>
              </a:buClr>
              <a:buSzPct val="100000"/>
              <a:buChar char="•"/>
            </a:pPr>
            <a:r>
              <a:rPr lang="en-AU" sz="3000"/>
              <a:t>natural gas, </a:t>
            </a:r>
            <a:endParaRPr/>
          </a:p>
          <a:p>
            <a:pPr marL="228600" lvl="0" indent="-228600" algn="l" rtl="0">
              <a:lnSpc>
                <a:spcPct val="100000"/>
              </a:lnSpc>
              <a:spcBef>
                <a:spcPts val="1000"/>
              </a:spcBef>
              <a:spcAft>
                <a:spcPts val="0"/>
              </a:spcAft>
              <a:buClr>
                <a:schemeClr val="dk1"/>
              </a:buClr>
              <a:buSzPct val="100000"/>
              <a:buChar char="•"/>
            </a:pPr>
            <a:r>
              <a:rPr lang="en-AU" sz="3000"/>
              <a:t>hydro, </a:t>
            </a:r>
            <a:endParaRPr/>
          </a:p>
          <a:p>
            <a:pPr marL="228600" lvl="0" indent="-228600" algn="l" rtl="0">
              <a:lnSpc>
                <a:spcPct val="100000"/>
              </a:lnSpc>
              <a:spcBef>
                <a:spcPts val="1000"/>
              </a:spcBef>
              <a:spcAft>
                <a:spcPts val="0"/>
              </a:spcAft>
              <a:buClr>
                <a:schemeClr val="dk1"/>
              </a:buClr>
              <a:buSzPct val="100000"/>
              <a:buChar char="•"/>
            </a:pPr>
            <a:r>
              <a:rPr lang="en-AU" sz="3000"/>
              <a:t>nuclear power, </a:t>
            </a:r>
            <a:endParaRPr/>
          </a:p>
          <a:p>
            <a:pPr marL="228600" lvl="0" indent="-228600" algn="l" rtl="0">
              <a:lnSpc>
                <a:spcPct val="100000"/>
              </a:lnSpc>
              <a:spcBef>
                <a:spcPts val="1000"/>
              </a:spcBef>
              <a:spcAft>
                <a:spcPts val="0"/>
              </a:spcAft>
              <a:buClr>
                <a:schemeClr val="dk1"/>
              </a:buClr>
              <a:buSzPct val="100000"/>
              <a:buChar char="•"/>
            </a:pPr>
            <a:r>
              <a:rPr lang="en-AU" sz="3000"/>
              <a:t>wind power, </a:t>
            </a:r>
            <a:endParaRPr/>
          </a:p>
          <a:p>
            <a:pPr marL="228600" lvl="0" indent="-228600" algn="l" rtl="0">
              <a:lnSpc>
                <a:spcPct val="100000"/>
              </a:lnSpc>
              <a:spcBef>
                <a:spcPts val="1000"/>
              </a:spcBef>
              <a:spcAft>
                <a:spcPts val="0"/>
              </a:spcAft>
              <a:buClr>
                <a:schemeClr val="dk1"/>
              </a:buClr>
              <a:buSzPct val="100000"/>
              <a:buChar char="•"/>
            </a:pPr>
            <a:r>
              <a:rPr lang="en-AU" sz="3000"/>
              <a:t>solar power and </a:t>
            </a:r>
            <a:endParaRPr/>
          </a:p>
          <a:p>
            <a:pPr marL="228600" lvl="0" indent="-228600" algn="l" rtl="0">
              <a:lnSpc>
                <a:spcPct val="100000"/>
              </a:lnSpc>
              <a:spcBef>
                <a:spcPts val="1000"/>
              </a:spcBef>
              <a:spcAft>
                <a:spcPts val="0"/>
              </a:spcAft>
              <a:buClr>
                <a:schemeClr val="dk1"/>
              </a:buClr>
              <a:buSzPct val="100000"/>
              <a:buChar char="•"/>
            </a:pPr>
            <a:r>
              <a:rPr lang="en-AU" sz="3000"/>
              <a:t>oil. </a:t>
            </a:r>
            <a:endParaRPr/>
          </a:p>
          <a:p>
            <a:pPr marL="228600" lvl="0" indent="-228600" algn="l" rtl="0">
              <a:lnSpc>
                <a:spcPct val="100000"/>
              </a:lnSpc>
              <a:spcBef>
                <a:spcPts val="1000"/>
              </a:spcBef>
              <a:spcAft>
                <a:spcPts val="0"/>
              </a:spcAft>
              <a:buClr>
                <a:schemeClr val="dk1"/>
              </a:buClr>
              <a:buSzPct val="100000"/>
              <a:buChar char="•"/>
            </a:pPr>
            <a:r>
              <a:rPr lang="en-AU" sz="3000"/>
              <a:t>ethanol, </a:t>
            </a:r>
            <a:endParaRPr/>
          </a:p>
          <a:p>
            <a:pPr marL="228600" lvl="0" indent="-228600" algn="l" rtl="0">
              <a:lnSpc>
                <a:spcPct val="100000"/>
              </a:lnSpc>
              <a:spcBef>
                <a:spcPts val="1000"/>
              </a:spcBef>
              <a:spcAft>
                <a:spcPts val="0"/>
              </a:spcAft>
              <a:buClr>
                <a:schemeClr val="dk1"/>
              </a:buClr>
              <a:buSzPct val="100000"/>
              <a:buChar char="•"/>
            </a:pPr>
            <a:r>
              <a:rPr lang="en-AU" sz="3000"/>
              <a:t>hydrogen, </a:t>
            </a:r>
            <a:endParaRPr/>
          </a:p>
          <a:p>
            <a:pPr marL="228600" lvl="0" indent="-228600" algn="l" rtl="0">
              <a:lnSpc>
                <a:spcPct val="100000"/>
              </a:lnSpc>
              <a:spcBef>
                <a:spcPts val="1000"/>
              </a:spcBef>
              <a:spcAft>
                <a:spcPts val="0"/>
              </a:spcAft>
              <a:buClr>
                <a:schemeClr val="dk1"/>
              </a:buClr>
              <a:buSzPct val="100000"/>
              <a:buChar char="•"/>
            </a:pPr>
            <a:r>
              <a:rPr lang="en-AU" sz="3000"/>
              <a:t>propane, </a:t>
            </a:r>
            <a:endParaRPr/>
          </a:p>
          <a:p>
            <a:pPr marL="228600" lvl="0" indent="-66675" algn="l" rtl="0">
              <a:lnSpc>
                <a:spcPct val="100000"/>
              </a:lnSpc>
              <a:spcBef>
                <a:spcPts val="1000"/>
              </a:spcBef>
              <a:spcAft>
                <a:spcPts val="0"/>
              </a:spcAft>
              <a:buClr>
                <a:schemeClr val="dk1"/>
              </a:buClr>
              <a:buSzPct val="100000"/>
              <a:buNone/>
            </a:pPr>
            <a:endParaRPr sz="3000"/>
          </a:p>
          <a:p>
            <a:pPr marL="228600" lvl="0" indent="-77470" algn="l" rtl="0">
              <a:lnSpc>
                <a:spcPct val="100000"/>
              </a:lnSpc>
              <a:spcBef>
                <a:spcPts val="1000"/>
              </a:spcBef>
              <a:spcAft>
                <a:spcPts val="0"/>
              </a:spcAft>
              <a:buClr>
                <a:schemeClr val="dk1"/>
              </a:buClr>
              <a:buSzPct val="100000"/>
              <a:buNone/>
            </a:pPr>
            <a:endParaRPr/>
          </a:p>
        </p:txBody>
      </p:sp>
      <p:sp>
        <p:nvSpPr>
          <p:cNvPr id="155" name="Google Shape;1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
        <p:nvSpPr>
          <p:cNvPr id="156" name="Google Shape;156;p9"/>
          <p:cNvSpPr txBox="1"/>
          <p:nvPr/>
        </p:nvSpPr>
        <p:spPr>
          <a:xfrm>
            <a:off x="4505737" y="1587724"/>
            <a:ext cx="7421100" cy="4402200"/>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biodiesel, </a:t>
            </a:r>
            <a:endParaRPr/>
          </a:p>
          <a:p>
            <a:pPr marL="457200" marR="0" lvl="0" indent="-4572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methanal, </a:t>
            </a:r>
            <a:endParaRPr/>
          </a:p>
          <a:p>
            <a:pPr marL="457200" marR="0" lvl="0" indent="-4572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P-series fuels (blend of ethanol, natural gas liquids and methyl tetrahydrofuran), </a:t>
            </a:r>
            <a:endParaRPr/>
          </a:p>
          <a:p>
            <a:pPr marL="457200" marR="0" lvl="0" indent="-4572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wave power, </a:t>
            </a:r>
            <a:endParaRPr/>
          </a:p>
          <a:p>
            <a:pPr marL="457200" marR="0" lvl="0" indent="-4572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geothermal, </a:t>
            </a:r>
            <a:endParaRPr/>
          </a:p>
          <a:p>
            <a:pPr marL="457200" marR="0" lvl="0" indent="-4572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radiant power and </a:t>
            </a:r>
            <a:endParaRPr/>
          </a:p>
          <a:p>
            <a:pPr marL="457200" marR="0" lvl="0" indent="-4572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biomass fuels </a:t>
            </a:r>
            <a:endParaRPr/>
          </a:p>
          <a:p>
            <a:pPr marL="457200" marR="0" lvl="0" indent="-279400" algn="l" rtl="0">
              <a:spcBef>
                <a:spcPts val="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en-AU" sz="2800" b="0" i="0" u="none" strike="noStrike" cap="none">
                <a:solidFill>
                  <a:schemeClr val="dk1"/>
                </a:solidFill>
                <a:latin typeface="Calibri"/>
                <a:ea typeface="Calibri"/>
                <a:cs typeface="Calibri"/>
                <a:sym typeface="Calibri"/>
              </a:rPr>
              <a:t>				(</a:t>
            </a:r>
            <a:r>
              <a:rPr lang="en-AU" sz="2800">
                <a:solidFill>
                  <a:schemeClr val="dk1"/>
                </a:solidFill>
                <a:latin typeface="Calibri"/>
                <a:ea typeface="Calibri"/>
                <a:cs typeface="Calibri"/>
                <a:sym typeface="Calibri"/>
              </a:rPr>
              <a:t>Simon</a:t>
            </a:r>
            <a:r>
              <a:rPr lang="en-AU" sz="2800" b="0" i="0" u="none" strike="noStrike" cap="none">
                <a:solidFill>
                  <a:schemeClr val="dk1"/>
                </a:solidFill>
                <a:latin typeface="Calibri"/>
                <a:ea typeface="Calibri"/>
                <a:cs typeface="Calibri"/>
                <a:sym typeface="Calibri"/>
              </a:rPr>
              <a:t>, 20</a:t>
            </a:r>
            <a:r>
              <a:rPr lang="en-AU" sz="2800">
                <a:solidFill>
                  <a:schemeClr val="dk1"/>
                </a:solidFill>
                <a:latin typeface="Calibri"/>
                <a:ea typeface="Calibri"/>
                <a:cs typeface="Calibri"/>
                <a:sym typeface="Calibri"/>
              </a:rPr>
              <a:t>24</a:t>
            </a:r>
            <a:r>
              <a:rPr lang="en-AU" sz="2800" b="0" i="0" u="none" strike="noStrike" cap="none">
                <a:solidFill>
                  <a:schemeClr val="dk1"/>
                </a:solidFill>
                <a:latin typeface="Calibri"/>
                <a:ea typeface="Calibri"/>
                <a:cs typeface="Calibri"/>
                <a:sym typeface="Calibri"/>
              </a:rPr>
              <a:t>)</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2243</Words>
  <Application>Microsoft Office PowerPoint</Application>
  <PresentationFormat>Widescreen</PresentationFormat>
  <Paragraphs>201</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Office Theme</vt:lpstr>
      <vt:lpstr>PowerPoint Presentation</vt:lpstr>
      <vt:lpstr>Chapter Outline</vt:lpstr>
      <vt:lpstr>Introduction</vt:lpstr>
      <vt:lpstr>Plausible Futures</vt:lpstr>
      <vt:lpstr>Natural Resources in Tourism, Hospitality and Events Sectors</vt:lpstr>
      <vt:lpstr>Natural Resources in Tourism, Hospitality and Events Sectors</vt:lpstr>
      <vt:lpstr>Minerals</vt:lpstr>
      <vt:lpstr>Fuels</vt:lpstr>
      <vt:lpstr>Fuels</vt:lpstr>
      <vt:lpstr>Agricultural Resources</vt:lpstr>
      <vt:lpstr>Agricultural Resources</vt:lpstr>
      <vt:lpstr>Morality in Tourism </vt:lpstr>
      <vt:lpstr>Impact of War in Tourism</vt:lpstr>
      <vt:lpstr>Impact of Global Population Growth in Tourism</vt:lpstr>
      <vt:lpstr>Impact of Global Population Growth in Tourism</vt:lpstr>
      <vt:lpstr>Food Security</vt:lpstr>
      <vt:lpstr>Food Security</vt:lpstr>
      <vt:lpstr>Food Security</vt:lpstr>
      <vt:lpstr>Summary</vt:lpstr>
      <vt:lpstr>Case Study</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2024-12-16T20:55:17Z</dcterms:modified>
</cp:coreProperties>
</file>